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3" r:id="rId6"/>
  </p:sldMasterIdLst>
  <p:notesMasterIdLst>
    <p:notesMasterId r:id="rId10"/>
  </p:notesMasterIdLst>
  <p:handoutMasterIdLst>
    <p:handoutMasterId r:id="rId11"/>
  </p:handoutMasterIdLst>
  <p:sldIdLst>
    <p:sldId id="256" r:id="rId7"/>
    <p:sldId id="258" r:id="rId8"/>
    <p:sldId id="259" r:id="rId9"/>
  </p:sldIdLst>
  <p:sldSz cx="12195175" cy="6858000"/>
  <p:notesSz cx="6858000" cy="9144000"/>
  <p:custDataLst>
    <p:tags r:id="rId12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95A"/>
    <a:srgbClr val="FF0000"/>
    <a:srgbClr val="0F46A7"/>
    <a:srgbClr val="970A82"/>
    <a:srgbClr val="FF3399"/>
    <a:srgbClr val="FFFFFF"/>
    <a:srgbClr val="FEE3A1"/>
    <a:srgbClr val="FFF1D0"/>
    <a:srgbClr val="FFF8E7"/>
    <a:srgbClr val="FECE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Themed Style 1 –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64" autoAdjust="0"/>
    <p:restoredTop sz="96327" autoAdjust="0"/>
  </p:normalViewPr>
  <p:slideViewPr>
    <p:cSldViewPr snapToGrid="0" showGuides="1">
      <p:cViewPr varScale="1">
        <p:scale>
          <a:sx n="124" d="100"/>
          <a:sy n="124" d="100"/>
        </p:scale>
        <p:origin x="864" y="176"/>
      </p:cViewPr>
      <p:guideLst>
        <p:guide pos="3841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0" d="100"/>
          <a:sy n="90" d="100"/>
        </p:scale>
        <p:origin x="2818" y="5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handoutMaster" Target="handoutMasters/handoutMaster1.xml"/><Relationship Id="rId5" Type="http://schemas.openxmlformats.org/officeDocument/2006/relationships/customXml" Target="../customXml/item5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/>
              <a:pPr algn="ctr"/>
              <a:t>‹#›</a:t>
            </a:fld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/>
            </a:lvl1pPr>
          </a:lstStyle>
          <a:p>
            <a:fld id="{7D8C2C35-2B8A-446E-BEC0-FD36716C29A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sap.com/mission.hana-cloud-database-get-started.html" TargetMode="External"/><Relationship Id="rId2" Type="http://schemas.openxmlformats.org/officeDocument/2006/relationships/hyperlink" Target="https://event.on24.com/wcc/r/2431166/0F096E8A4C20F29756D22A47B48C86E6/1159458?partnerref=email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hyperlink" Target="https://www.sap.com/cmp/td/sap-hana-cloud-trial.html" TargetMode="External"/><Relationship Id="rId4" Type="http://schemas.openxmlformats.org/officeDocument/2006/relationships/hyperlink" Target="https://www.sap.com/germany/products/hana/events.html?sort=events_upcoming&amp;tab=live-events" TargetMode="Externa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6.png"/><Relationship Id="rId18" Type="http://schemas.openxmlformats.org/officeDocument/2006/relationships/hyperlink" Target="https://blogs.sap.com/tag/whatsnewinsaphanacloud/" TargetMode="External"/><Relationship Id="rId3" Type="http://schemas.openxmlformats.org/officeDocument/2006/relationships/image" Target="../media/image10.png"/><Relationship Id="rId7" Type="http://schemas.openxmlformats.org/officeDocument/2006/relationships/hyperlink" Target="https://www.sap.com/corporate/en/company/office-locations.html" TargetMode="External"/><Relationship Id="rId12" Type="http://schemas.openxmlformats.org/officeDocument/2006/relationships/hyperlink" Target="https://roadmaps.sap.com/board?PRODUCT=73554900100800002881&amp;range=CURRENT-LAST#Q2%202020" TargetMode="External"/><Relationship Id="rId17" Type="http://schemas.openxmlformats.org/officeDocument/2006/relationships/hyperlink" Target="https://www.youtube.com/playlist?list=PLWV533hWWvDm-wgDJUTFE12xgSTfoZ-R1" TargetMode="External"/><Relationship Id="rId2" Type="http://schemas.openxmlformats.org/officeDocument/2006/relationships/hyperlink" Target="https://www.sap.com/products/hana/cloud.html" TargetMode="External"/><Relationship Id="rId16" Type="http://schemas.openxmlformats.org/officeDocument/2006/relationships/hyperlink" Target="https://influence.sap.com/sap/ino/#/campaign/2682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11" Type="http://schemas.openxmlformats.org/officeDocument/2006/relationships/image" Target="../media/image15.png"/><Relationship Id="rId5" Type="http://schemas.openxmlformats.org/officeDocument/2006/relationships/hyperlink" Target="https://blogs.sap.com/tags/73554900100800002881/" TargetMode="External"/><Relationship Id="rId15" Type="http://schemas.openxmlformats.org/officeDocument/2006/relationships/hyperlink" Target="https://www.sap.com/products/hana.html#customers" TargetMode="External"/><Relationship Id="rId10" Type="http://schemas.openxmlformats.org/officeDocument/2006/relationships/hyperlink" Target="https://twitter.com/sapbtp" TargetMode="External"/><Relationship Id="rId19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4.png"/><Relationship Id="rId14" Type="http://schemas.openxmlformats.org/officeDocument/2006/relationships/hyperlink" Target="https://www.sap.com/products/technology-platform/hana/get-started.html?sort=latest_desc&amp;tab=product-demos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BAB6EDD1-56EB-EE10-42F0-A740BA7C52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7" r="17"/>
          <a:stretch>
            <a:fillRect/>
          </a:stretch>
        </p:blipFill>
        <p:spPr>
          <a:xfrm>
            <a:off x="0" y="551"/>
            <a:ext cx="12192000" cy="3429695"/>
          </a:xfrm>
          <a:prstGeom prst="rect">
            <a:avLst/>
          </a:prstGeom>
        </p:spPr>
      </p:pic>
      <p:pic>
        <p:nvPicPr>
          <p:cNvPr id="715901468" name="SAP Logo Placeholder" descr="{&quot;templafy&quot;:{&quot;id&quot;:&quot;6b9d7a4d-4a5a-40b6-8524-366bb0e273ee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2640" y="6053328"/>
            <a:ext cx="2212852" cy="536449"/>
          </a:xfrm>
          <a:prstGeom prst="rect">
            <a:avLst/>
          </a:prstGeom>
        </p:spPr>
      </p:pic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and Here and Here</a:t>
            </a:r>
          </a:p>
        </p:txBody>
      </p:sp>
      <p:sp>
        <p:nvSpPr>
          <p:cNvPr id="10" name="TextBox 9" descr="{&quot;templafy&quot;:{&quot;id&quot;:&quot;f2b666db-e6cd-4d88-8090-decd3ac8e33a&quot;}}">
            <a:extLst>
              <a:ext uri="{FF2B5EF4-FFF2-40B4-BE49-F238E27FC236}">
                <a16:creationId xmlns:a16="http://schemas.microsoft.com/office/drawing/2014/main" id="{798F9B08-2B9F-444B-8020-ACD960A0FAE7}"/>
              </a:ext>
            </a:extLst>
          </p:cNvPr>
          <p:cNvSpPr txBox="1"/>
          <p:nvPr userDrawn="1"/>
        </p:nvSpPr>
        <p:spPr>
          <a:xfrm>
            <a:off x="282575" y="5725533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kern="0" dirty="0">
                <a:ea typeface="Arial Unicode MS" pitchFamily="34" charset="-128"/>
                <a:cs typeface="Arial Unicode MS" pitchFamily="34" charset="-128"/>
              </a:rPr>
              <a:t>Public</a:t>
            </a:r>
          </a:p>
        </p:txBody>
      </p:sp>
      <p:pic>
        <p:nvPicPr>
          <p:cNvPr id="1469108279" name="Acquired Company Logo Placeholder" descr="{&quot;templafy&quot;:{&quot;id&quot;:&quot;f2501128-7b1a-4e66-bc26-cb064681a8c1&quot;}}" hidden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575" y="3590141"/>
            <a:ext cx="4125924" cy="26601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3B471E-127C-CB15-98DD-AC7232CDF08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2575" y="5188855"/>
            <a:ext cx="10466705" cy="419896"/>
          </a:xfrm>
        </p:spPr>
        <p:txBody>
          <a:bodyPr/>
          <a:lstStyle/>
          <a:p>
            <a:pPr lvl="0"/>
            <a:r>
              <a:rPr lang="en-DE" dirty="0"/>
              <a:t>Name, Job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684A009-FD53-78DA-1BB6-616263CBFB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9683" y="6260129"/>
            <a:ext cx="10466705" cy="323961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pPr lvl="0"/>
            <a:r>
              <a:rPr lang="en-DE" dirty="0"/>
              <a:t>Last updated: XX, 2023</a:t>
            </a:r>
          </a:p>
        </p:txBody>
      </p:sp>
    </p:spTree>
    <p:extLst>
      <p:ext uri="{BB962C8B-B14F-4D97-AF65-F5344CB8AC3E}">
        <p14:creationId xmlns:p14="http://schemas.microsoft.com/office/powerpoint/2010/main" val="2452717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 userDrawn="1">
          <p15:clr>
            <a:srgbClr val="FBAE40"/>
          </p15:clr>
        </p15:guide>
        <p15:guide id="2" orient="horz" pos="4144" userDrawn="1">
          <p15:clr>
            <a:srgbClr val="FBAE40"/>
          </p15:clr>
        </p15:guide>
        <p15:guide id="3" orient="horz" pos="2162" userDrawn="1">
          <p15:clr>
            <a:srgbClr val="FBAE40"/>
          </p15:clr>
        </p15:guide>
        <p15:guide id="4" pos="181" userDrawn="1">
          <p15:clr>
            <a:srgbClr val="FBAE40"/>
          </p15:clr>
        </p15:guide>
        <p15:guide id="5" orient="horz" pos="2534" userDrawn="1">
          <p15:clr>
            <a:srgbClr val="FBAE40"/>
          </p15:clr>
        </p15:guide>
        <p15:guide id="6" orient="horz" pos="3164" userDrawn="1">
          <p15:clr>
            <a:srgbClr val="FBAE40"/>
          </p15:clr>
        </p15:guide>
        <p15:guide id="7" orient="horz" pos="3232" userDrawn="1">
          <p15:clr>
            <a:srgbClr val="FBAE40"/>
          </p15:clr>
        </p15:guide>
        <p15:guide id="8" orient="horz" pos="350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6600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620000"/>
            <a:ext cx="5328000" cy="2631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6600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620000"/>
            <a:ext cx="5328000" cy="2631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1020" userDrawn="1">
          <p15:clr>
            <a:srgbClr val="FBAE40"/>
          </p15:clr>
        </p15:guide>
        <p15:guide id="5" orient="horz" pos="2678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1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620000"/>
            <a:ext cx="3391200" cy="2232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620000"/>
            <a:ext cx="3391200" cy="2232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620000"/>
            <a:ext cx="3391200" cy="2232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1020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1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620000"/>
            <a:ext cx="2415600" cy="1728000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 or pictogram</a:t>
            </a:r>
            <a:endParaRPr lang="de-DE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1021" userDrawn="1">
          <p15:clr>
            <a:srgbClr val="FBAE40"/>
          </p15:clr>
        </p15:guide>
        <p15:guide id="5" orient="horz" pos="211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1"/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 dirty="0"/>
              <a:t>“Quote goes here </a:t>
            </a:r>
            <a:br>
              <a:rPr lang="en-US" noProof="0" dirty="0"/>
            </a:br>
            <a:r>
              <a:rPr lang="en-US" noProof="0" dirty="0"/>
              <a:t>and here.”</a:t>
            </a:r>
          </a:p>
          <a:p>
            <a:pPr lvl="1"/>
            <a:r>
              <a:rPr lang="en-US" noProof="0" dirty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</a:t>
            </a:r>
            <a:endParaRPr lang="de-DE" dirty="0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620000"/>
            <a:ext cx="7092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9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102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image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620000"/>
            <a:ext cx="5328000" cy="4716000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screenshot</a:t>
            </a:r>
            <a:endParaRPr lang="de-DE" dirty="0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5328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1020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620000"/>
            <a:ext cx="11185200" cy="4716000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1020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6C564A24-ED88-74C1-0247-603F36D42CDC}"/>
              </a:ext>
            </a:extLst>
          </p:cNvPr>
          <p:cNvSpPr txBox="1">
            <a:spLocks/>
          </p:cNvSpPr>
          <p:nvPr userDrawn="1"/>
        </p:nvSpPr>
        <p:spPr bwMode="black">
          <a:xfrm>
            <a:off x="503869" y="1620000"/>
            <a:ext cx="5681031" cy="4716000"/>
          </a:xfrm>
          <a:prstGeom prst="rect">
            <a:avLst/>
          </a:prstGeom>
        </p:spPr>
        <p:txBody>
          <a:bodyPr vert="horz" lIns="0" tIns="0" rIns="0" bIns="0" rtlCol="0">
            <a:normAutofit lnSpcReduction="10000"/>
          </a:bodyPr>
          <a:lstStyle>
            <a:lvl1pPr marL="0" indent="0" algn="l" defTabSz="1088231" rtl="0" eaLnBrk="1" latinLnBrk="0" hangingPunct="1">
              <a:spcBef>
                <a:spcPts val="1799"/>
              </a:spcBef>
              <a:buClr>
                <a:schemeClr val="accent1"/>
              </a:buClr>
              <a:buSzPct val="80000"/>
              <a:buFontTx/>
              <a:buNone/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10" indent="-179910" algn="l" defTabSz="1088231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667" indent="-179334" algn="l" defTabSz="1088231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799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730" indent="-179910" algn="l" defTabSz="1088231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640" indent="-179910" algn="l" defTabSz="1088231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2637" indent="-272058" algn="l" defTabSz="10882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6753" indent="-272058" algn="l" defTabSz="10882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0868" indent="-272058" algn="l" defTabSz="10882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4985" indent="-272058" algn="l" defTabSz="1088231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31875" marR="0" lvl="0" indent="0" algn="l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1031875" marR="0" lvl="0" indent="0" algn="l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1031875" marR="0" lvl="0" indent="0" algn="l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9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Get started with the </a:t>
            </a:r>
            <a:r>
              <a:rPr kumimoji="0" lang="en-US" sz="19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/>
              </a:rPr>
              <a:t>SAP HANA Cloud video Trial </a:t>
            </a:r>
            <a:r>
              <a:rPr kumimoji="0" lang="en-US" sz="19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Mission</a:t>
            </a:r>
          </a:p>
          <a:p>
            <a:pPr marL="1031875" marR="0" lvl="0" indent="0" algn="l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1031875" marR="0" lvl="0" indent="0" algn="l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9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Extend your learning with the</a:t>
            </a:r>
            <a:br>
              <a:rPr kumimoji="0" lang="en-US" sz="19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9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3"/>
              </a:rPr>
              <a:t>SAP HANA Cloud learning track (free trier or trial)</a:t>
            </a:r>
            <a:endParaRPr kumimoji="0" lang="en-US" sz="19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1031875" marR="0" lvl="0" indent="0" algn="l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1031875" marR="0" lvl="0" indent="0" algn="l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9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Stay up-to-date with our</a:t>
            </a:r>
            <a:br>
              <a:rPr kumimoji="0" lang="en-US" sz="19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999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4"/>
              </a:rPr>
              <a:t>SAP HANA Cloud Events</a:t>
            </a:r>
            <a:endParaRPr kumimoji="0" lang="en-US" sz="19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968C961A-7E26-2378-2759-3750BB373D3D}"/>
              </a:ext>
            </a:extLst>
          </p:cNvPr>
          <p:cNvSpPr txBox="1">
            <a:spLocks/>
          </p:cNvSpPr>
          <p:nvPr userDrawn="1"/>
        </p:nvSpPr>
        <p:spPr bwMode="black">
          <a:xfrm>
            <a:off x="503870" y="504000"/>
            <a:ext cx="11183564" cy="492443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1088231" rtl="0" eaLnBrk="1" latinLnBrk="0" hangingPunct="1">
              <a:spcBef>
                <a:spcPct val="0"/>
              </a:spcBef>
              <a:buNone/>
              <a:defRPr sz="2399" b="1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  <a:cs typeface="+mj-cs"/>
              </a:rPr>
              <a:t>Start now with a free tier or trial!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8A99B7-E9B7-32AB-9734-C4DA6E1296DD}"/>
              </a:ext>
            </a:extLst>
          </p:cNvPr>
          <p:cNvSpPr txBox="1"/>
          <p:nvPr userDrawn="1"/>
        </p:nvSpPr>
        <p:spPr>
          <a:xfrm>
            <a:off x="897393" y="2413337"/>
            <a:ext cx="471283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6600" b="1" kern="0" dirty="0">
                <a:ln w="38100">
                  <a:solidFill>
                    <a:schemeClr val="accent1"/>
                  </a:solidFill>
                </a:ln>
                <a:noFill/>
                <a:ea typeface="Arial Unicode MS" pitchFamily="34" charset="-128"/>
                <a:cs typeface="Arial Unicode MS" pitchFamily="34" charset="-128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6EEA65-1EC2-E018-50E4-9D809393D62A}"/>
              </a:ext>
            </a:extLst>
          </p:cNvPr>
          <p:cNvSpPr txBox="1"/>
          <p:nvPr userDrawn="1"/>
        </p:nvSpPr>
        <p:spPr>
          <a:xfrm>
            <a:off x="895807" y="3770005"/>
            <a:ext cx="471283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6600" b="1" kern="0" dirty="0">
                <a:ln w="38100">
                  <a:solidFill>
                    <a:schemeClr val="accent1"/>
                  </a:solidFill>
                </a:ln>
                <a:noFill/>
                <a:ea typeface="Arial Unicode MS" pitchFamily="34" charset="-128"/>
                <a:cs typeface="Arial Unicode MS" pitchFamily="34" charset="-128"/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9CB64-4957-501D-806D-CD1343E58CB2}"/>
              </a:ext>
            </a:extLst>
          </p:cNvPr>
          <p:cNvSpPr txBox="1"/>
          <p:nvPr userDrawn="1"/>
        </p:nvSpPr>
        <p:spPr>
          <a:xfrm>
            <a:off x="895807" y="5213148"/>
            <a:ext cx="471283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lstStyle/>
          <a:p>
            <a:pPr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6600" b="1" kern="0" dirty="0">
                <a:ln w="38100">
                  <a:solidFill>
                    <a:schemeClr val="accent1"/>
                  </a:solidFill>
                </a:ln>
                <a:noFill/>
                <a:ea typeface="Arial Unicode MS" pitchFamily="34" charset="-128"/>
                <a:cs typeface="Arial Unicode MS" pitchFamily="34" charset="-128"/>
              </a:rPr>
              <a:t>3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2221C25-A66D-08DC-C451-EEC4862C57BE}"/>
              </a:ext>
            </a:extLst>
          </p:cNvPr>
          <p:cNvCxnSpPr>
            <a:cxnSpLocks/>
          </p:cNvCxnSpPr>
          <p:nvPr userDrawn="1"/>
        </p:nvCxnSpPr>
        <p:spPr>
          <a:xfrm flipH="1">
            <a:off x="2790507" y="1051560"/>
            <a:ext cx="6614160" cy="0"/>
          </a:xfrm>
          <a:prstGeom prst="line">
            <a:avLst/>
          </a:prstGeom>
          <a:noFill/>
          <a:ln w="31750" cap="flat" cmpd="sng" algn="ctr">
            <a:gradFill>
              <a:gsLst>
                <a:gs pos="0">
                  <a:schemeClr val="bg1"/>
                </a:gs>
                <a:gs pos="53000">
                  <a:srgbClr val="008FD3"/>
                </a:gs>
                <a:gs pos="100000">
                  <a:schemeClr val="bg1"/>
                </a:gs>
              </a:gsLst>
              <a:lin ang="0" scaled="0"/>
            </a:gra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CBA07CA-E0C7-CB3C-D47E-35153A4BF412}"/>
              </a:ext>
            </a:extLst>
          </p:cNvPr>
          <p:cNvSpPr txBox="1"/>
          <p:nvPr userDrawn="1"/>
        </p:nvSpPr>
        <p:spPr>
          <a:xfrm>
            <a:off x="805341" y="1681428"/>
            <a:ext cx="7510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SAP HANA Cloud is available for 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hlinkClick r:id="rId5"/>
              </a:rPr>
              <a:t>free tier or trial.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F70862-973B-BBF9-5BB3-383A967257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6838" y="2654115"/>
            <a:ext cx="4898690" cy="317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0785324B-EA63-A7EF-EF80-F411BE2BF4B2}"/>
              </a:ext>
            </a:extLst>
          </p:cNvPr>
          <p:cNvSpPr txBox="1">
            <a:spLocks/>
          </p:cNvSpPr>
          <p:nvPr userDrawn="1"/>
        </p:nvSpPr>
        <p:spPr bwMode="black">
          <a:xfrm>
            <a:off x="8706" y="504001"/>
            <a:ext cx="12177066" cy="492443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1088231" rtl="0" eaLnBrk="1" latinLnBrk="0" hangingPunct="1">
              <a:spcBef>
                <a:spcPct val="0"/>
              </a:spcBef>
              <a:buNone/>
              <a:defRPr sz="2399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Find out more about </a:t>
            </a:r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8FD3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SAP HANA Cloud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008FD3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5F3603-954A-8034-0AD8-3FAA19FE9191}"/>
              </a:ext>
            </a:extLst>
          </p:cNvPr>
          <p:cNvSpPr txBox="1"/>
          <p:nvPr userDrawn="1"/>
        </p:nvSpPr>
        <p:spPr>
          <a:xfrm>
            <a:off x="1580500" y="1765471"/>
            <a:ext cx="3893280" cy="10725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1998" b="1" kern="0" dirty="0">
                <a:solidFill>
                  <a:schemeClr val="accent1"/>
                </a:solidFill>
                <a:ea typeface="Arial Unicode MS" pitchFamily="34" charset="-128"/>
                <a:cs typeface="Arial Unicode MS" pitchFamily="34" charset="-128"/>
              </a:rPr>
              <a:t>Learn about SAP HANA Cloud</a:t>
            </a:r>
            <a:endParaRPr lang="en-US" sz="1000" b="1" kern="0" dirty="0">
              <a:solidFill>
                <a:schemeClr val="accent1"/>
              </a:solidFill>
              <a:ea typeface="Arial Unicode MS" pitchFamily="34" charset="-128"/>
              <a:cs typeface="Arial Unicode MS" pitchFamily="34" charset="-128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11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Check out the </a:t>
            </a:r>
            <a:r>
              <a:rPr lang="en-US" sz="1100" b="1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  <a:hlinkClick r:id="rId2"/>
              </a:rPr>
              <a:t>sap.com/hanacloud</a:t>
            </a:r>
            <a:r>
              <a:rPr lang="en-US" sz="1100" b="1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sz="11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website, which has valuable resources for fast-tracking your knowledge of SAP HANA and a rich support section designed to help you get the highest quality answers quickly and easily from SAP experts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9E2B84C-9850-7F28-6772-287C35766257}"/>
              </a:ext>
            </a:extLst>
          </p:cNvPr>
          <p:cNvSpPr txBox="1"/>
          <p:nvPr userDrawn="1"/>
        </p:nvSpPr>
        <p:spPr>
          <a:xfrm>
            <a:off x="6755039" y="1765471"/>
            <a:ext cx="3744791" cy="8999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1998" b="1" kern="0" dirty="0">
                <a:solidFill>
                  <a:schemeClr val="accent3"/>
                </a:solidFill>
                <a:ea typeface="Arial Unicode MS" pitchFamily="34" charset="-128"/>
                <a:cs typeface="Arial Unicode MS" pitchFamily="34" charset="-128"/>
              </a:rPr>
              <a:t>Get involved in the discussion</a:t>
            </a:r>
            <a:endParaRPr lang="en-US" sz="1000" b="1" kern="0" dirty="0">
              <a:solidFill>
                <a:schemeClr val="accent3"/>
              </a:solidFill>
              <a:ea typeface="Arial Unicode MS" pitchFamily="34" charset="-128"/>
              <a:cs typeface="Arial Unicode MS" pitchFamily="34" charset="-128"/>
            </a:endParaRPr>
          </a:p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1100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Engage with community experts on the SAP Community program to accelerate the development of SAP HANA Cloud powered solutions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5EEBEF1-6860-8E90-9974-34450E08C37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rgbClr val="008FD3">
                <a:tint val="45000"/>
                <a:satMod val="400000"/>
              </a:srgbClr>
            </a:duotone>
          </a:blip>
          <a:srcRect/>
          <a:stretch/>
        </p:blipFill>
        <p:spPr>
          <a:xfrm>
            <a:off x="1647868" y="3729041"/>
            <a:ext cx="483698" cy="48369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BBB7405-69FA-A6AE-0DBD-210D1875EEE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rgbClr val="008FD3">
                <a:tint val="45000"/>
                <a:satMod val="400000"/>
              </a:srgbClr>
            </a:duotone>
          </a:blip>
          <a:srcRect/>
          <a:stretch/>
        </p:blipFill>
        <p:spPr>
          <a:xfrm>
            <a:off x="1513686" y="4384542"/>
            <a:ext cx="699960" cy="699960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EFF48249-2637-B116-1A19-7973EE0DAA5C}"/>
              </a:ext>
            </a:extLst>
          </p:cNvPr>
          <p:cNvGrpSpPr/>
          <p:nvPr userDrawn="1"/>
        </p:nvGrpSpPr>
        <p:grpSpPr>
          <a:xfrm>
            <a:off x="1532504" y="2970586"/>
            <a:ext cx="2910301" cy="655638"/>
            <a:chOff x="1104138" y="2959876"/>
            <a:chExt cx="2910301" cy="65563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E8443A2-9B0B-B7AB-BC57-A20F089EA452}"/>
                </a:ext>
              </a:extLst>
            </p:cNvPr>
            <p:cNvSpPr txBox="1"/>
            <p:nvPr/>
          </p:nvSpPr>
          <p:spPr>
            <a:xfrm>
              <a:off x="1852788" y="3011201"/>
              <a:ext cx="2161651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 Unicode MS" pitchFamily="34" charset="-128"/>
                  <a:cs typeface="Arial Unicode MS" pitchFamily="34" charset="-128"/>
                </a:rPr>
                <a:t>Read our blogs</a:t>
              </a:r>
            </a:p>
            <a:p>
              <a:pPr marL="0" marR="0" lvl="1" indent="0" defTabSz="91440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 typeface="wingdings"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Arial Unicode MS" pitchFamily="34" charset="-128"/>
                  <a:cs typeface="Arial Unicode MS" pitchFamily="34" charset="-128"/>
                  <a:hlinkClick r:id="rId5"/>
                </a:rPr>
                <a:t>community.sap.com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6BD54855-D33B-20A9-2B41-0A02DD9AC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rgbClr val="008FD3">
                  <a:tint val="45000"/>
                  <a:satMod val="400000"/>
                </a:srgbClr>
              </a:duotone>
            </a:blip>
            <a:srcRect/>
            <a:stretch/>
          </p:blipFill>
          <p:spPr>
            <a:xfrm>
              <a:off x="1104138" y="2959876"/>
              <a:ext cx="655638" cy="655638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79596C1-BAAE-BD6E-612C-BC031528A8DF}"/>
              </a:ext>
            </a:extLst>
          </p:cNvPr>
          <p:cNvGrpSpPr/>
          <p:nvPr userDrawn="1"/>
        </p:nvGrpSpPr>
        <p:grpSpPr>
          <a:xfrm>
            <a:off x="5673470" y="5477662"/>
            <a:ext cx="5842524" cy="1021849"/>
            <a:chOff x="5866443" y="4665638"/>
            <a:chExt cx="5842524" cy="102184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A36AF84-2DAE-B818-BAA7-9084B01B9E70}"/>
                </a:ext>
              </a:extLst>
            </p:cNvPr>
            <p:cNvSpPr txBox="1"/>
            <p:nvPr/>
          </p:nvSpPr>
          <p:spPr>
            <a:xfrm>
              <a:off x="5954102" y="4665638"/>
              <a:ext cx="5754865" cy="70751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2798" b="1" i="0" u="none" strike="noStrike" kern="0" cap="none" spc="0" normalizeH="0" baseline="0" noProof="0" dirty="0">
                  <a:ln>
                    <a:noFill/>
                  </a:ln>
                  <a:solidFill>
                    <a:srgbClr val="008FD3"/>
                  </a:solidFill>
                  <a:effectLst/>
                  <a:uLnTx/>
                  <a:uFillTx/>
                  <a:ea typeface="Arial Unicode MS" pitchFamily="34" charset="-128"/>
                  <a:cs typeface="Arial Unicode MS" pitchFamily="34" charset="-128"/>
                </a:rPr>
                <a:t>SAP is here to help. </a:t>
              </a:r>
              <a:br>
                <a:rPr kumimoji="0" lang="en-US" sz="2198" b="0" i="0" u="none" strike="noStrike" kern="0" cap="none" spc="0" normalizeH="0" baseline="0" noProof="0" dirty="0">
                  <a:ln>
                    <a:noFill/>
                  </a:ln>
                  <a:solidFill>
                    <a:srgbClr val="F0AB00"/>
                  </a:solidFill>
                  <a:effectLst/>
                  <a:uLnTx/>
                  <a:uFillTx/>
                  <a:ea typeface="Arial Unicode MS" pitchFamily="34" charset="-128"/>
                  <a:cs typeface="Arial Unicode MS" pitchFamily="34" charset="-128"/>
                </a:rPr>
              </a:br>
              <a:r>
                <a:rPr kumimoji="0" lang="en-US" sz="1798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 Unicode MS" pitchFamily="34" charset="-128"/>
                  <a:cs typeface="Arial Unicode MS" pitchFamily="34" charset="-128"/>
                </a:rPr>
                <a:t>Contact your local SAP representative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18BCCA4-A42E-8D78-666B-1A4D6FEA0B49}"/>
                </a:ext>
              </a:extLst>
            </p:cNvPr>
            <p:cNvSpPr/>
            <p:nvPr/>
          </p:nvSpPr>
          <p:spPr>
            <a:xfrm>
              <a:off x="5866443" y="5410488"/>
              <a:ext cx="373371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ts val="714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Arial Unicode MS" pitchFamily="34" charset="-128"/>
                  <a:cs typeface="Arial Unicode MS" pitchFamily="34" charset="-128"/>
                  <a:hlinkClick r:id="rId7"/>
                </a:rPr>
                <a:t>sap.com/corporate/en/company/office-locations.html</a:t>
              </a: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00E38F18-C776-F71B-D331-F1728ABDE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prstClr val="black"/>
                <a:srgbClr val="008FD3">
                  <a:tint val="45000"/>
                  <a:satMod val="400000"/>
                </a:srgbClr>
              </a:duotone>
            </a:blip>
            <a:srcRect/>
            <a:stretch/>
          </p:blipFill>
          <p:spPr>
            <a:xfrm>
              <a:off x="9782639" y="4709587"/>
              <a:ext cx="977900" cy="977900"/>
            </a:xfrm>
            <a:prstGeom prst="rect">
              <a:avLst/>
            </a:prstGeom>
          </p:spPr>
        </p:pic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3762463B-2B87-B743-CA5A-E8229EC9F85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duotone>
              <a:prstClr val="black"/>
              <a:srgbClr val="008FD3">
                <a:tint val="45000"/>
                <a:satMod val="400000"/>
              </a:srgbClr>
            </a:duotone>
          </a:blip>
          <a:srcRect/>
          <a:stretch/>
        </p:blipFill>
        <p:spPr>
          <a:xfrm>
            <a:off x="6755039" y="2912506"/>
            <a:ext cx="595299" cy="595299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13695D84-347A-305D-A774-3E683046755F}"/>
              </a:ext>
            </a:extLst>
          </p:cNvPr>
          <p:cNvGrpSpPr/>
          <p:nvPr userDrawn="1"/>
        </p:nvGrpSpPr>
        <p:grpSpPr>
          <a:xfrm>
            <a:off x="6866530" y="4457211"/>
            <a:ext cx="3076719" cy="430887"/>
            <a:chOff x="6065594" y="3875423"/>
            <a:chExt cx="3076719" cy="43088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E44AF73-C463-9738-06BF-70EBC9742581}"/>
                </a:ext>
              </a:extLst>
            </p:cNvPr>
            <p:cNvSpPr txBox="1"/>
            <p:nvPr/>
          </p:nvSpPr>
          <p:spPr>
            <a:xfrm>
              <a:off x="6693439" y="3875423"/>
              <a:ext cx="24488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0000"/>
                  </a:solidFill>
                  <a:ea typeface="Arial Unicode MS" pitchFamily="34" charset="-128"/>
                  <a:cs typeface="Arial Unicode MS" pitchFamily="34" charset="-128"/>
                </a:rPr>
                <a:t>Spread the word</a:t>
              </a:r>
            </a:p>
            <a:p>
              <a:pPr marL="0" lvl="1" fontAlgn="base">
                <a:spcAft>
                  <a:spcPct val="0"/>
                </a:spcAft>
                <a:buClr>
                  <a:srgbClr val="F0AB00"/>
                </a:buClr>
                <a:buSzPct val="80000"/>
                <a:buFont typeface="wingdings"/>
                <a:buNone/>
                <a:defRPr/>
              </a:pPr>
              <a:r>
                <a:rPr lang="en-US" sz="1200" kern="0">
                  <a:solidFill>
                    <a:srgbClr val="FFFFFF"/>
                  </a:solidFill>
                  <a:ea typeface="Arial Unicode MS" pitchFamily="34" charset="-128"/>
                  <a:cs typeface="Arial Unicode MS" pitchFamily="34" charset="-128"/>
                  <a:hlinkClick r:id="rId10"/>
                </a:rPr>
                <a:t>https://twitter.com/sapBTP</a:t>
              </a:r>
              <a:endParaRPr lang="en-US" sz="1200" kern="0">
                <a:solidFill>
                  <a:srgbClr val="FFFFFF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9A45D661-DCB9-5258-5401-742EADCB7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6065594" y="3891685"/>
              <a:ext cx="483698" cy="392898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6A25118-7E23-8F7B-14C1-7B0C51B1A098}"/>
              </a:ext>
            </a:extLst>
          </p:cNvPr>
          <p:cNvGrpSpPr/>
          <p:nvPr userDrawn="1"/>
        </p:nvGrpSpPr>
        <p:grpSpPr>
          <a:xfrm>
            <a:off x="1501413" y="5256658"/>
            <a:ext cx="3972367" cy="699960"/>
            <a:chOff x="1073047" y="5245948"/>
            <a:chExt cx="3972367" cy="69996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9B33B7E-9470-6D4C-125C-456E154E9F9E}"/>
                </a:ext>
              </a:extLst>
            </p:cNvPr>
            <p:cNvSpPr txBox="1"/>
            <p:nvPr/>
          </p:nvSpPr>
          <p:spPr>
            <a:xfrm>
              <a:off x="1852788" y="5262499"/>
              <a:ext cx="3192626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Arial Unicode MS" pitchFamily="34" charset="-128"/>
                  <a:cs typeface="Arial Unicode MS" pitchFamily="34" charset="-128"/>
                </a:rPr>
                <a:t>Roadmap</a:t>
              </a:r>
            </a:p>
            <a:p>
              <a:pPr marL="0" marR="0" lvl="1" indent="0" defTabSz="91440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 typeface="wingdings"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hlinkClick r:id="rId12"/>
                </a:rPr>
                <a:t>roadmaps.sap.com</a:t>
              </a: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E38F0421-64A0-2E78-4224-2EB08BE22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prstClr val="black"/>
                <a:srgbClr val="008FD3">
                  <a:tint val="45000"/>
                  <a:satMod val="400000"/>
                </a:srgbClr>
              </a:duotone>
            </a:blip>
            <a:srcRect/>
            <a:stretch/>
          </p:blipFill>
          <p:spPr>
            <a:xfrm>
              <a:off x="1073047" y="5245948"/>
              <a:ext cx="699960" cy="699960"/>
            </a:xfrm>
            <a:prstGeom prst="rect">
              <a:avLst/>
            </a:prstGeom>
          </p:spPr>
        </p:pic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AD2495EB-C1C0-3EF5-F7CF-81CF963EE609}"/>
              </a:ext>
            </a:extLst>
          </p:cNvPr>
          <p:cNvSpPr txBox="1"/>
          <p:nvPr userDrawn="1"/>
        </p:nvSpPr>
        <p:spPr>
          <a:xfrm>
            <a:off x="2275714" y="3757293"/>
            <a:ext cx="216165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1600" b="1" kern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Get started for Free</a:t>
            </a:r>
          </a:p>
          <a:p>
            <a:pPr marL="0" lvl="1" fontAlgn="base">
              <a:spcAft>
                <a:spcPct val="0"/>
              </a:spcAft>
              <a:buClr>
                <a:srgbClr val="F0AB00"/>
              </a:buClr>
              <a:buSzPct val="80000"/>
              <a:buFont typeface="wingdings"/>
              <a:buNone/>
              <a:defRPr/>
            </a:pPr>
            <a:r>
              <a:rPr lang="en-US" sz="1200" kern="0">
                <a:solidFill>
                  <a:srgbClr val="FFFFFF"/>
                </a:solidFill>
                <a:ea typeface="Arial Unicode MS" pitchFamily="34" charset="-128"/>
                <a:cs typeface="Arial Unicode MS" pitchFamily="34" charset="-128"/>
                <a:hlinkClick r:id="rId14"/>
              </a:rPr>
              <a:t>sap.com/hanacloud  </a:t>
            </a:r>
            <a:endParaRPr lang="en-US" sz="1200" kern="0">
              <a:solidFill>
                <a:srgbClr val="FFFFFF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22FB3B-B33E-5FC4-9B9F-0363E40838AB}"/>
              </a:ext>
            </a:extLst>
          </p:cNvPr>
          <p:cNvSpPr txBox="1"/>
          <p:nvPr userDrawn="1"/>
        </p:nvSpPr>
        <p:spPr>
          <a:xfrm>
            <a:off x="2271033" y="4492674"/>
            <a:ext cx="3418023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1600" b="1" kern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Customer stories</a:t>
            </a:r>
          </a:p>
          <a:p>
            <a:pPr marL="0" lvl="1" fontAlgn="base">
              <a:spcAft>
                <a:spcPct val="0"/>
              </a:spcAft>
              <a:buClr>
                <a:srgbClr val="F0AB00"/>
              </a:buClr>
              <a:buSzPct val="80000"/>
              <a:buFont typeface="wingdings"/>
              <a:buNone/>
              <a:defRPr/>
            </a:pPr>
            <a:r>
              <a:rPr lang="en-US" sz="1200" kern="0">
                <a:solidFill>
                  <a:srgbClr val="008FD3"/>
                </a:solidFill>
                <a:latin typeface="Arial" panose="020B0604020202020204" pitchFamily="34" charset="0"/>
                <a:ea typeface="Arial Unicode MS" pitchFamily="34" charset="-128"/>
                <a:cs typeface="Arial" panose="020B0604020202020204" pitchFamily="34" charset="0"/>
                <a:hlinkClick r:id="rId15"/>
              </a:rPr>
              <a:t>sap.com/hanacloud</a:t>
            </a:r>
            <a:endParaRPr lang="en-US" sz="1200" kern="0">
              <a:solidFill>
                <a:srgbClr val="008FD3"/>
              </a:solidFill>
              <a:latin typeface="Arial" panose="020B0604020202020204" pitchFamily="34" charset="0"/>
              <a:ea typeface="Arial Unicode MS" pitchFamily="34" charset="-128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3855298-1532-7A3B-2F49-13BC0A63817F}"/>
              </a:ext>
            </a:extLst>
          </p:cNvPr>
          <p:cNvSpPr txBox="1"/>
          <p:nvPr userDrawn="1"/>
        </p:nvSpPr>
        <p:spPr>
          <a:xfrm>
            <a:off x="7494375" y="2969579"/>
            <a:ext cx="244887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1600" b="1" kern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Influence the future</a:t>
            </a:r>
          </a:p>
          <a:p>
            <a:pPr marL="0" lvl="1" fontAlgn="base">
              <a:spcAft>
                <a:spcPct val="0"/>
              </a:spcAft>
              <a:buClr>
                <a:srgbClr val="F0AB00"/>
              </a:buClr>
              <a:buSzPct val="80000"/>
              <a:buFont typeface="wingdings"/>
              <a:buNone/>
              <a:defRPr/>
            </a:pPr>
            <a:r>
              <a:rPr lang="en-US" sz="1200" kern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  <a:hlinkClick r:id="rId16"/>
              </a:rPr>
              <a:t>influence.sap.com</a:t>
            </a:r>
            <a:r>
              <a:rPr lang="en-US" sz="1200" kern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 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CB013E7-CAF5-CDBA-3734-5920774938DF}"/>
              </a:ext>
            </a:extLst>
          </p:cNvPr>
          <p:cNvCxnSpPr>
            <a:cxnSpLocks/>
          </p:cNvCxnSpPr>
          <p:nvPr userDrawn="1"/>
        </p:nvCxnSpPr>
        <p:spPr>
          <a:xfrm flipH="1">
            <a:off x="1987759" y="1067887"/>
            <a:ext cx="8219657" cy="0"/>
          </a:xfrm>
          <a:prstGeom prst="line">
            <a:avLst/>
          </a:prstGeom>
          <a:noFill/>
          <a:ln w="31750" cap="flat" cmpd="sng" algn="ctr">
            <a:gradFill>
              <a:gsLst>
                <a:gs pos="0">
                  <a:srgbClr val="FFFFFF"/>
                </a:gs>
                <a:gs pos="53000">
                  <a:srgbClr val="008FD3"/>
                </a:gs>
                <a:gs pos="100000">
                  <a:srgbClr val="FFFFFF"/>
                </a:gs>
              </a:gsLst>
              <a:lin ang="0" scaled="0"/>
            </a:gra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102C9DAC-9E42-7344-4226-4BF043FC4D9D}"/>
              </a:ext>
            </a:extLst>
          </p:cNvPr>
          <p:cNvSpPr txBox="1"/>
          <p:nvPr userDrawn="1"/>
        </p:nvSpPr>
        <p:spPr>
          <a:xfrm>
            <a:off x="7493429" y="3693423"/>
            <a:ext cx="330860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defRPr/>
            </a:pPr>
            <a:r>
              <a:rPr lang="en-US" sz="1600" b="1" kern="0" dirty="0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rPr>
              <a:t>Stay current</a:t>
            </a:r>
          </a:p>
          <a:p>
            <a:pPr marL="0" lvl="1" fontAlgn="base">
              <a:spcAft>
                <a:spcPct val="0"/>
              </a:spcAft>
              <a:buClr>
                <a:srgbClr val="F0AB00"/>
              </a:buClr>
              <a:buSzPct val="80000"/>
              <a:buFont typeface="wingdings"/>
              <a:buNone/>
              <a:defRPr/>
            </a:pPr>
            <a:r>
              <a:rPr lang="en-US" sz="1200" kern="0" dirty="0">
                <a:solidFill>
                  <a:srgbClr val="FFFFFF"/>
                </a:solidFill>
                <a:ea typeface="Arial Unicode MS" pitchFamily="34" charset="-128"/>
                <a:cs typeface="Arial Unicode MS" pitchFamily="34" charset="-128"/>
                <a:hlinkClick r:id="rId17"/>
              </a:rPr>
              <a:t>youtube.com/SAPTechnology/SAPHANACloud</a:t>
            </a:r>
            <a:endParaRPr lang="en-US" sz="1200" kern="0" dirty="0">
              <a:solidFill>
                <a:srgbClr val="FFFFFF"/>
              </a:solidFill>
              <a:ea typeface="Arial Unicode MS" pitchFamily="34" charset="-128"/>
              <a:cs typeface="Arial Unicode MS" pitchFamily="34" charset="-128"/>
            </a:endParaRPr>
          </a:p>
          <a:p>
            <a:pPr marL="0" lvl="1" fontAlgn="base">
              <a:spcAft>
                <a:spcPct val="0"/>
              </a:spcAft>
              <a:buClr>
                <a:srgbClr val="F0AB00"/>
              </a:buClr>
              <a:buSzPct val="80000"/>
              <a:buFont typeface="wingdings"/>
              <a:buNone/>
              <a:defRPr/>
            </a:pPr>
            <a:r>
              <a:rPr lang="en-US" sz="1200" kern="0" dirty="0">
                <a:solidFill>
                  <a:schemeClr val="tx1"/>
                </a:solidFill>
                <a:ea typeface="Arial Unicode MS" pitchFamily="34" charset="-128"/>
                <a:cs typeface="Arial Unicode MS" pitchFamily="34" charset="-128"/>
                <a:hlinkClick r:id="rId18"/>
              </a:rPr>
              <a:t>#</a:t>
            </a:r>
            <a:r>
              <a:rPr lang="en-US" sz="1200" kern="0" dirty="0" err="1">
                <a:solidFill>
                  <a:schemeClr val="tx1"/>
                </a:solidFill>
                <a:ea typeface="Arial Unicode MS" pitchFamily="34" charset="-128"/>
                <a:cs typeface="Arial Unicode MS" pitchFamily="34" charset="-128"/>
                <a:hlinkClick r:id="rId18"/>
              </a:rPr>
              <a:t>whatsnewinsaphanacloud</a:t>
            </a:r>
            <a:endParaRPr lang="en-US" sz="1200" kern="0" dirty="0">
              <a:solidFill>
                <a:schemeClr val="tx1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25D58D4E-1738-B66A-8D5D-8A4E83438BE1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duotone>
              <a:prstClr val="black"/>
              <a:srgbClr val="008FD3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721396" y="3610065"/>
            <a:ext cx="699960" cy="69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9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Placeholder 6">
            <a:extLst>
              <a:ext uri="{FF2B5EF4-FFF2-40B4-BE49-F238E27FC236}">
                <a16:creationId xmlns:a16="http://schemas.microsoft.com/office/drawing/2014/main" id="{1A44A5AC-0CAE-5885-133D-7019A900D9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7" r="17"/>
          <a:stretch>
            <a:fillRect/>
          </a:stretch>
        </p:blipFill>
        <p:spPr>
          <a:xfrm>
            <a:off x="0" y="2676340"/>
            <a:ext cx="12192000" cy="3429695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168654A-4BC2-9684-18EC-55686F393A1C}"/>
              </a:ext>
            </a:extLst>
          </p:cNvPr>
          <p:cNvGrpSpPr/>
          <p:nvPr userDrawn="1"/>
        </p:nvGrpSpPr>
        <p:grpSpPr>
          <a:xfrm>
            <a:off x="5488299" y="1275388"/>
            <a:ext cx="6056794" cy="5173825"/>
            <a:chOff x="4623621" y="1521402"/>
            <a:chExt cx="5702283" cy="4715999"/>
          </a:xfrm>
        </p:grpSpPr>
        <p:sp>
          <p:nvSpPr>
            <p:cNvPr id="4" name="Rechteck 17">
              <a:extLst>
                <a:ext uri="{FF2B5EF4-FFF2-40B4-BE49-F238E27FC236}">
                  <a16:creationId xmlns:a16="http://schemas.microsoft.com/office/drawing/2014/main" id="{B1C92835-3E8F-1C35-596F-0981E1675EC5}"/>
                </a:ext>
              </a:extLst>
            </p:cNvPr>
            <p:cNvSpPr/>
            <p:nvPr/>
          </p:nvSpPr>
          <p:spPr bwMode="gray">
            <a:xfrm>
              <a:off x="4623621" y="1521402"/>
              <a:ext cx="5330828" cy="4715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algn="ctr">
              <a:noFill/>
              <a:miter lim="800000"/>
              <a:headEnd/>
              <a:tailEnd/>
            </a:ln>
            <a:effectLst>
              <a:outerShdw blurRad="190500" dist="38100" dir="5400000" algn="t" rotWithShape="0">
                <a:prstClr val="black">
                  <a:alpha val="2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de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72" panose="020B0503030000000003" pitchFamily="34" charset="0"/>
              </a:endParaRPr>
            </a:p>
          </p:txBody>
        </p:sp>
        <p:sp>
          <p:nvSpPr>
            <p:cNvPr id="5" name="Rectangle 74">
              <a:extLst>
                <a:ext uri="{FF2B5EF4-FFF2-40B4-BE49-F238E27FC236}">
                  <a16:creationId xmlns:a16="http://schemas.microsoft.com/office/drawing/2014/main" id="{6EBA7955-4189-B455-7E2D-B815873636C3}"/>
                </a:ext>
              </a:extLst>
            </p:cNvPr>
            <p:cNvSpPr/>
            <p:nvPr/>
          </p:nvSpPr>
          <p:spPr bwMode="gray">
            <a:xfrm>
              <a:off x="4779580" y="2720126"/>
              <a:ext cx="5018911" cy="2316982"/>
            </a:xfrm>
            <a:prstGeom prst="rect">
              <a:avLst/>
            </a:prstGeom>
            <a:solidFill>
              <a:srgbClr val="CCCCCC">
                <a:alpha val="50000"/>
              </a:srgbClr>
            </a:solidFill>
            <a:ln w="635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72" panose="020B0503030000000003" pitchFamily="34" charset="0"/>
              </a:endParaRPr>
            </a:p>
          </p:txBody>
        </p:sp>
        <p:sp>
          <p:nvSpPr>
            <p:cNvPr id="6" name="Rectangle 74">
              <a:extLst>
                <a:ext uri="{FF2B5EF4-FFF2-40B4-BE49-F238E27FC236}">
                  <a16:creationId xmlns:a16="http://schemas.microsoft.com/office/drawing/2014/main" id="{DCDCBB2B-A9C9-E98B-86F5-FB92063A9BC2}"/>
                </a:ext>
              </a:extLst>
            </p:cNvPr>
            <p:cNvSpPr/>
            <p:nvPr/>
          </p:nvSpPr>
          <p:spPr bwMode="gray">
            <a:xfrm>
              <a:off x="4857034" y="3261291"/>
              <a:ext cx="4798031" cy="1712880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 w="635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72" panose="020B0503030000000003" pitchFamily="34" charset="0"/>
              </a:endParaRPr>
            </a:p>
          </p:txBody>
        </p:sp>
        <p:sp>
          <p:nvSpPr>
            <p:cNvPr id="7" name="Freihandform 46">
              <a:extLst>
                <a:ext uri="{FF2B5EF4-FFF2-40B4-BE49-F238E27FC236}">
                  <a16:creationId xmlns:a16="http://schemas.microsoft.com/office/drawing/2014/main" id="{10814B8F-46AC-3BBA-C53F-5B92AB8A6902}"/>
                </a:ext>
              </a:extLst>
            </p:cNvPr>
            <p:cNvSpPr/>
            <p:nvPr/>
          </p:nvSpPr>
          <p:spPr bwMode="gray">
            <a:xfrm>
              <a:off x="6647634" y="3418243"/>
              <a:ext cx="2499704" cy="665262"/>
            </a:xfrm>
            <a:custGeom>
              <a:avLst/>
              <a:gdLst>
                <a:gd name="connsiteX0" fmla="*/ 424137 w 2499704"/>
                <a:gd name="connsiteY0" fmla="*/ 0 h 665262"/>
                <a:gd name="connsiteX1" fmla="*/ 2075566 w 2499704"/>
                <a:gd name="connsiteY1" fmla="*/ 0 h 665262"/>
                <a:gd name="connsiteX2" fmla="*/ 2499704 w 2499704"/>
                <a:gd name="connsiteY2" fmla="*/ 665262 h 665262"/>
                <a:gd name="connsiteX3" fmla="*/ 0 w 2499704"/>
                <a:gd name="connsiteY3" fmla="*/ 665262 h 66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704" h="665262">
                  <a:moveTo>
                    <a:pt x="424137" y="0"/>
                  </a:moveTo>
                  <a:lnTo>
                    <a:pt x="2075566" y="0"/>
                  </a:lnTo>
                  <a:lnTo>
                    <a:pt x="2499704" y="665262"/>
                  </a:lnTo>
                  <a:lnTo>
                    <a:pt x="0" y="665262"/>
                  </a:lnTo>
                  <a:close/>
                </a:path>
              </a:pathLst>
            </a:custGeom>
            <a:solidFill>
              <a:srgbClr val="008FD3"/>
            </a:solidFill>
            <a:ln w="3175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de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72" panose="020B0503030000000003" pitchFamily="34" charset="0"/>
              </a:endParaRPr>
            </a:p>
          </p:txBody>
        </p:sp>
        <p:sp>
          <p:nvSpPr>
            <p:cNvPr id="8" name="Freihandform 48">
              <a:extLst>
                <a:ext uri="{FF2B5EF4-FFF2-40B4-BE49-F238E27FC236}">
                  <a16:creationId xmlns:a16="http://schemas.microsoft.com/office/drawing/2014/main" id="{72CF948D-57D7-8054-D27C-F131E7CEC499}"/>
                </a:ext>
              </a:extLst>
            </p:cNvPr>
            <p:cNvSpPr/>
            <p:nvPr/>
          </p:nvSpPr>
          <p:spPr bwMode="gray">
            <a:xfrm>
              <a:off x="6187317" y="4140251"/>
              <a:ext cx="3420338" cy="665263"/>
            </a:xfrm>
            <a:custGeom>
              <a:avLst/>
              <a:gdLst>
                <a:gd name="connsiteX0" fmla="*/ 424138 w 3420338"/>
                <a:gd name="connsiteY0" fmla="*/ 0 h 665263"/>
                <a:gd name="connsiteX1" fmla="*/ 2996199 w 3420338"/>
                <a:gd name="connsiteY1" fmla="*/ 0 h 665263"/>
                <a:gd name="connsiteX2" fmla="*/ 3420338 w 3420338"/>
                <a:gd name="connsiteY2" fmla="*/ 665263 h 665263"/>
                <a:gd name="connsiteX3" fmla="*/ 0 w 3420338"/>
                <a:gd name="connsiteY3" fmla="*/ 665263 h 665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0338" h="665263">
                  <a:moveTo>
                    <a:pt x="424138" y="0"/>
                  </a:moveTo>
                  <a:lnTo>
                    <a:pt x="2996199" y="0"/>
                  </a:lnTo>
                  <a:lnTo>
                    <a:pt x="3420338" y="665263"/>
                  </a:lnTo>
                  <a:lnTo>
                    <a:pt x="0" y="665263"/>
                  </a:lnTo>
                  <a:close/>
                </a:path>
              </a:pathLst>
            </a:custGeom>
            <a:solidFill>
              <a:srgbClr val="008FD3"/>
            </a:solidFill>
            <a:ln w="3175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de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72" panose="020B0503030000000003" pitchFamily="34" charset="0"/>
              </a:endParaRPr>
            </a:p>
          </p:txBody>
        </p:sp>
        <p:sp>
          <p:nvSpPr>
            <p:cNvPr id="9" name="Rectangle 36">
              <a:extLst>
                <a:ext uri="{FF2B5EF4-FFF2-40B4-BE49-F238E27FC236}">
                  <a16:creationId xmlns:a16="http://schemas.microsoft.com/office/drawing/2014/main" id="{14B25888-71DD-E5D4-27C7-F92B2DED66A9}"/>
                </a:ext>
              </a:extLst>
            </p:cNvPr>
            <p:cNvSpPr/>
            <p:nvPr/>
          </p:nvSpPr>
          <p:spPr>
            <a:xfrm>
              <a:off x="6141786" y="5391013"/>
              <a:ext cx="545021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900" b="1" kern="0">
                  <a:solidFill>
                    <a:srgbClr val="008FD3"/>
                  </a:solidFill>
                  <a:latin typeface="+mn-lt"/>
                  <a:ea typeface="Arial Unicode MS" pitchFamily="34" charset="-128"/>
                  <a:cs typeface="72" panose="020B0503030000000003" pitchFamily="34" charset="0"/>
                </a:rPr>
                <a:t>TRUSTED</a:t>
              </a:r>
              <a:endParaRPr lang="en-US" sz="900" b="1">
                <a:solidFill>
                  <a:srgbClr val="008FD3"/>
                </a:solidFill>
                <a:latin typeface="+mn-lt"/>
                <a:cs typeface="72" panose="020B0503030000000003" pitchFamily="34" charset="0"/>
              </a:endParaRPr>
            </a:p>
          </p:txBody>
        </p:sp>
        <p:pic>
          <p:nvPicPr>
            <p:cNvPr id="10" name="Grafik 4">
              <a:extLst>
                <a:ext uri="{FF2B5EF4-FFF2-40B4-BE49-F238E27FC236}">
                  <a16:creationId xmlns:a16="http://schemas.microsoft.com/office/drawing/2014/main" id="{BA18BBE1-2416-FB49-7427-C34AF5C580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739238" y="5264204"/>
              <a:ext cx="289644" cy="289644"/>
            </a:xfrm>
            <a:prstGeom prst="rect">
              <a:avLst/>
            </a:prstGeom>
          </p:spPr>
        </p:pic>
        <p:pic>
          <p:nvPicPr>
            <p:cNvPr id="11" name="Grafik 7">
              <a:extLst>
                <a:ext uri="{FF2B5EF4-FFF2-40B4-BE49-F238E27FC236}">
                  <a16:creationId xmlns:a16="http://schemas.microsoft.com/office/drawing/2014/main" id="{D9A89437-0D8F-4960-EE7F-4BE22DD36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792988" y="1908603"/>
              <a:ext cx="458178" cy="458178"/>
            </a:xfrm>
            <a:prstGeom prst="rect">
              <a:avLst/>
            </a:prstGeom>
          </p:spPr>
        </p:pic>
        <p:pic>
          <p:nvPicPr>
            <p:cNvPr id="12" name="Grafik 9" descr="Ein Bild, das Unschärfe enthält.&#10;&#10;Automatisch generierte Beschreibung">
              <a:extLst>
                <a:ext uri="{FF2B5EF4-FFF2-40B4-BE49-F238E27FC236}">
                  <a16:creationId xmlns:a16="http://schemas.microsoft.com/office/drawing/2014/main" id="{41B4B966-CCFD-CC66-30AD-5422BB335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100912" y="1795276"/>
              <a:ext cx="617614" cy="617614"/>
            </a:xfrm>
            <a:prstGeom prst="rect">
              <a:avLst/>
            </a:prstGeom>
          </p:spPr>
        </p:pic>
        <p:pic>
          <p:nvPicPr>
            <p:cNvPr id="13" name="Grafik 11">
              <a:extLst>
                <a:ext uri="{FF2B5EF4-FFF2-40B4-BE49-F238E27FC236}">
                  <a16:creationId xmlns:a16="http://schemas.microsoft.com/office/drawing/2014/main" id="{955B123A-0B1B-CA42-9305-B1C8254C3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446950" y="1804802"/>
              <a:ext cx="617614" cy="617614"/>
            </a:xfrm>
            <a:prstGeom prst="rect">
              <a:avLst/>
            </a:prstGeom>
          </p:spPr>
        </p:pic>
        <p:pic>
          <p:nvPicPr>
            <p:cNvPr id="14" name="Grafik 13" descr="Ein Bild, das Gerät, dunkel, Messanzeige enthält.&#10;&#10;Automatisch generierte Beschreibung">
              <a:extLst>
                <a:ext uri="{FF2B5EF4-FFF2-40B4-BE49-F238E27FC236}">
                  <a16:creationId xmlns:a16="http://schemas.microsoft.com/office/drawing/2014/main" id="{3FF25E80-073F-5E75-9451-8833F98BBFF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979590" y="1879181"/>
              <a:ext cx="449803" cy="449803"/>
            </a:xfrm>
            <a:prstGeom prst="rect">
              <a:avLst/>
            </a:prstGeom>
          </p:spPr>
        </p:pic>
        <p:sp>
          <p:nvSpPr>
            <p:cNvPr id="15" name="Rectangle 36">
              <a:extLst>
                <a:ext uri="{FF2B5EF4-FFF2-40B4-BE49-F238E27FC236}">
                  <a16:creationId xmlns:a16="http://schemas.microsoft.com/office/drawing/2014/main" id="{43744683-3F84-F0BF-27A1-0CE8766D6267}"/>
                </a:ext>
              </a:extLst>
            </p:cNvPr>
            <p:cNvSpPr/>
            <p:nvPr/>
          </p:nvSpPr>
          <p:spPr>
            <a:xfrm>
              <a:off x="9060708" y="5394531"/>
              <a:ext cx="545021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900" b="1" kern="0">
                  <a:solidFill>
                    <a:srgbClr val="008FD3"/>
                  </a:solidFill>
                  <a:latin typeface="+mn-lt"/>
                  <a:ea typeface="Arial Unicode MS" pitchFamily="34" charset="-128"/>
                  <a:cs typeface="72" panose="020B0503030000000003" pitchFamily="34" charset="0"/>
                </a:rPr>
                <a:t>TRUSTED</a:t>
              </a:r>
              <a:endParaRPr lang="en-US" sz="900" b="1">
                <a:solidFill>
                  <a:srgbClr val="008FD3"/>
                </a:solidFill>
                <a:latin typeface="+mn-lt"/>
                <a:cs typeface="72" panose="020B0503030000000003" pitchFamily="34" charset="0"/>
              </a:endParaRPr>
            </a:p>
          </p:txBody>
        </p:sp>
        <p:pic>
          <p:nvPicPr>
            <p:cNvPr id="16" name="Grafik 16">
              <a:extLst>
                <a:ext uri="{FF2B5EF4-FFF2-40B4-BE49-F238E27FC236}">
                  <a16:creationId xmlns:a16="http://schemas.microsoft.com/office/drawing/2014/main" id="{C31E003C-9EB6-BC77-6B41-9D63BFFA3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768458" y="5267722"/>
              <a:ext cx="289644" cy="289644"/>
            </a:xfrm>
            <a:prstGeom prst="rect">
              <a:avLst/>
            </a:prstGeom>
          </p:spPr>
        </p:pic>
        <p:sp>
          <p:nvSpPr>
            <p:cNvPr id="17" name="Textfeld 20">
              <a:extLst>
                <a:ext uri="{FF2B5EF4-FFF2-40B4-BE49-F238E27FC236}">
                  <a16:creationId xmlns:a16="http://schemas.microsoft.com/office/drawing/2014/main" id="{9E524AF8-5C45-5D89-F058-34CFFD0CADEA}"/>
                </a:ext>
              </a:extLst>
            </p:cNvPr>
            <p:cNvSpPr txBox="1"/>
            <p:nvPr/>
          </p:nvSpPr>
          <p:spPr>
            <a:xfrm>
              <a:off x="5085913" y="1611345"/>
              <a:ext cx="647613" cy="246221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de-DE" sz="80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SAP Analytics</a:t>
              </a:r>
            </a:p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de-DE" sz="80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Cloud</a:t>
              </a:r>
            </a:p>
          </p:txBody>
        </p:sp>
        <p:sp>
          <p:nvSpPr>
            <p:cNvPr id="18" name="Textfeld 21">
              <a:extLst>
                <a:ext uri="{FF2B5EF4-FFF2-40B4-BE49-F238E27FC236}">
                  <a16:creationId xmlns:a16="http://schemas.microsoft.com/office/drawing/2014/main" id="{46624754-04E4-B198-9EFA-DE379DB8703C}"/>
                </a:ext>
              </a:extLst>
            </p:cNvPr>
            <p:cNvSpPr txBox="1"/>
            <p:nvPr/>
          </p:nvSpPr>
          <p:spPr>
            <a:xfrm>
              <a:off x="6377429" y="1672900"/>
              <a:ext cx="769441" cy="123111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de-DE" sz="80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SAP Datasphere</a:t>
              </a:r>
            </a:p>
          </p:txBody>
        </p:sp>
        <p:sp>
          <p:nvSpPr>
            <p:cNvPr id="19" name="Textfeld 22">
              <a:extLst>
                <a:ext uri="{FF2B5EF4-FFF2-40B4-BE49-F238E27FC236}">
                  <a16:creationId xmlns:a16="http://schemas.microsoft.com/office/drawing/2014/main" id="{85976C88-3A06-E1EC-A01E-DA4BCBF217E2}"/>
                </a:ext>
              </a:extLst>
            </p:cNvPr>
            <p:cNvSpPr txBox="1"/>
            <p:nvPr/>
          </p:nvSpPr>
          <p:spPr>
            <a:xfrm>
              <a:off x="7679876" y="1611345"/>
              <a:ext cx="654026" cy="246221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de-DE" sz="80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SAP Business</a:t>
              </a:r>
            </a:p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de-DE" sz="80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Applications</a:t>
              </a:r>
            </a:p>
          </p:txBody>
        </p:sp>
        <p:sp>
          <p:nvSpPr>
            <p:cNvPr id="20" name="Textfeld 23">
              <a:extLst>
                <a:ext uri="{FF2B5EF4-FFF2-40B4-BE49-F238E27FC236}">
                  <a16:creationId xmlns:a16="http://schemas.microsoft.com/office/drawing/2014/main" id="{85BA1F0C-5690-700B-CFB8-5FD092C26A7E}"/>
                </a:ext>
              </a:extLst>
            </p:cNvPr>
            <p:cNvSpPr txBox="1"/>
            <p:nvPr/>
          </p:nvSpPr>
          <p:spPr>
            <a:xfrm>
              <a:off x="8712372" y="1611345"/>
              <a:ext cx="984244" cy="246221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de-DE" sz="80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Custom &amp; Third Party</a:t>
              </a:r>
            </a:p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de-DE" sz="80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Applications</a:t>
              </a:r>
            </a:p>
          </p:txBody>
        </p:sp>
        <p:sp>
          <p:nvSpPr>
            <p:cNvPr id="21" name="Textfeld 25">
              <a:extLst>
                <a:ext uri="{FF2B5EF4-FFF2-40B4-BE49-F238E27FC236}">
                  <a16:creationId xmlns:a16="http://schemas.microsoft.com/office/drawing/2014/main" id="{12719B61-9649-35E9-0E31-D9E5F7FE4A69}"/>
                </a:ext>
              </a:extLst>
            </p:cNvPr>
            <p:cNvSpPr txBox="1"/>
            <p:nvPr/>
          </p:nvSpPr>
          <p:spPr>
            <a:xfrm>
              <a:off x="6219255" y="2798385"/>
              <a:ext cx="2139560" cy="323165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ctr" defTabSz="914126" eaLnBrk="1" fontAlgn="auto" hangingPunct="1">
                <a:spcBef>
                  <a:spcPts val="0"/>
                </a:spcBef>
                <a:spcAft>
                  <a:spcPts val="400"/>
                </a:spcAft>
              </a:pPr>
              <a:r>
                <a:rPr lang="en-US" sz="2100" b="1" spc="-5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SAP HANA Cloud</a:t>
              </a:r>
            </a:p>
          </p:txBody>
        </p:sp>
        <p:cxnSp>
          <p:nvCxnSpPr>
            <p:cNvPr id="22" name="Gerade Verbindung 28">
              <a:extLst>
                <a:ext uri="{FF2B5EF4-FFF2-40B4-BE49-F238E27FC236}">
                  <a16:creationId xmlns:a16="http://schemas.microsoft.com/office/drawing/2014/main" id="{899F2CED-A6AB-4FC0-8352-0FA19C2704C8}"/>
                </a:ext>
              </a:extLst>
            </p:cNvPr>
            <p:cNvCxnSpPr>
              <a:cxnSpLocks/>
            </p:cNvCxnSpPr>
            <p:nvPr/>
          </p:nvCxnSpPr>
          <p:spPr>
            <a:xfrm>
              <a:off x="5409719" y="2375682"/>
              <a:ext cx="0" cy="180000"/>
            </a:xfrm>
            <a:prstGeom prst="line">
              <a:avLst/>
            </a:prstGeom>
            <a:noFill/>
            <a:ln w="25400" cap="rnd" cmpd="sng" algn="ctr">
              <a:solidFill>
                <a:srgbClr val="999999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Gerade Verbindung 29">
              <a:extLst>
                <a:ext uri="{FF2B5EF4-FFF2-40B4-BE49-F238E27FC236}">
                  <a16:creationId xmlns:a16="http://schemas.microsoft.com/office/drawing/2014/main" id="{C3BEBB52-D97C-2203-412F-DDF2E1DAD4CC}"/>
                </a:ext>
              </a:extLst>
            </p:cNvPr>
            <p:cNvCxnSpPr>
              <a:cxnSpLocks/>
            </p:cNvCxnSpPr>
            <p:nvPr/>
          </p:nvCxnSpPr>
          <p:spPr>
            <a:xfrm>
              <a:off x="6781002" y="2375682"/>
              <a:ext cx="0" cy="180000"/>
            </a:xfrm>
            <a:prstGeom prst="line">
              <a:avLst/>
            </a:prstGeom>
            <a:noFill/>
            <a:ln w="25400" cap="rnd" cmpd="sng" algn="ctr">
              <a:solidFill>
                <a:srgbClr val="999999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Gerade Verbindung 30">
              <a:extLst>
                <a:ext uri="{FF2B5EF4-FFF2-40B4-BE49-F238E27FC236}">
                  <a16:creationId xmlns:a16="http://schemas.microsoft.com/office/drawing/2014/main" id="{DB133144-1361-AAD4-408B-13B4C4125BAB}"/>
                </a:ext>
              </a:extLst>
            </p:cNvPr>
            <p:cNvCxnSpPr>
              <a:cxnSpLocks/>
            </p:cNvCxnSpPr>
            <p:nvPr/>
          </p:nvCxnSpPr>
          <p:spPr>
            <a:xfrm>
              <a:off x="8016315" y="2375682"/>
              <a:ext cx="0" cy="180000"/>
            </a:xfrm>
            <a:prstGeom prst="line">
              <a:avLst/>
            </a:prstGeom>
            <a:noFill/>
            <a:ln w="25400" cap="rnd" cmpd="sng" algn="ctr">
              <a:solidFill>
                <a:srgbClr val="999999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Gerade Verbindung 31">
              <a:extLst>
                <a:ext uri="{FF2B5EF4-FFF2-40B4-BE49-F238E27FC236}">
                  <a16:creationId xmlns:a16="http://schemas.microsoft.com/office/drawing/2014/main" id="{AE51023D-9CE0-4ECD-E5FD-662ED9E3DC6D}"/>
                </a:ext>
              </a:extLst>
            </p:cNvPr>
            <p:cNvCxnSpPr>
              <a:cxnSpLocks/>
            </p:cNvCxnSpPr>
            <p:nvPr/>
          </p:nvCxnSpPr>
          <p:spPr>
            <a:xfrm>
              <a:off x="9204491" y="2375682"/>
              <a:ext cx="0" cy="180000"/>
            </a:xfrm>
            <a:prstGeom prst="line">
              <a:avLst/>
            </a:prstGeom>
            <a:noFill/>
            <a:ln w="25400" cap="rnd" cmpd="sng" algn="ctr">
              <a:solidFill>
                <a:srgbClr val="999999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Gerade Verbindung 32">
              <a:extLst>
                <a:ext uri="{FF2B5EF4-FFF2-40B4-BE49-F238E27FC236}">
                  <a16:creationId xmlns:a16="http://schemas.microsoft.com/office/drawing/2014/main" id="{DD4AB77E-F60E-9657-E776-54FA376428A9}"/>
                </a:ext>
              </a:extLst>
            </p:cNvPr>
            <p:cNvCxnSpPr>
              <a:cxnSpLocks/>
            </p:cNvCxnSpPr>
            <p:nvPr/>
          </p:nvCxnSpPr>
          <p:spPr>
            <a:xfrm>
              <a:off x="7392732" y="2528082"/>
              <a:ext cx="0" cy="180000"/>
            </a:xfrm>
            <a:prstGeom prst="line">
              <a:avLst/>
            </a:prstGeom>
            <a:noFill/>
            <a:ln w="25400" cap="rnd" cmpd="sng" algn="ctr">
              <a:solidFill>
                <a:srgbClr val="999999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Gerade Verbindung 33">
              <a:extLst>
                <a:ext uri="{FF2B5EF4-FFF2-40B4-BE49-F238E27FC236}">
                  <a16:creationId xmlns:a16="http://schemas.microsoft.com/office/drawing/2014/main" id="{9817C7CA-569A-824D-62EA-FCC2FBDF83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09719" y="2528082"/>
              <a:ext cx="3794772" cy="0"/>
            </a:xfrm>
            <a:prstGeom prst="line">
              <a:avLst/>
            </a:prstGeom>
            <a:noFill/>
            <a:ln w="25400" cap="rnd" cmpd="sng" algn="ctr">
              <a:solidFill>
                <a:srgbClr val="999999"/>
              </a:solidFill>
              <a:prstDash val="sysDot"/>
              <a:headEnd type="none" w="med" len="med"/>
              <a:tailEnd type="none" w="med" len="med"/>
            </a:ln>
            <a:effectLst/>
          </p:spPr>
        </p:cxnSp>
        <p:sp>
          <p:nvSpPr>
            <p:cNvPr id="28" name="Textfeld 37">
              <a:extLst>
                <a:ext uri="{FF2B5EF4-FFF2-40B4-BE49-F238E27FC236}">
                  <a16:creationId xmlns:a16="http://schemas.microsoft.com/office/drawing/2014/main" id="{B61A2C8D-153B-5D47-D3B0-A7CAA4CEF13A}"/>
                </a:ext>
              </a:extLst>
            </p:cNvPr>
            <p:cNvSpPr txBox="1"/>
            <p:nvPr/>
          </p:nvSpPr>
          <p:spPr>
            <a:xfrm>
              <a:off x="4967105" y="3454721"/>
              <a:ext cx="769827" cy="591678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defTabSz="1088776" eaLnBrk="1" fontAlgn="auto" hangingPunct="1">
                <a:spcBef>
                  <a:spcPts val="100"/>
                </a:spcBef>
                <a:spcAft>
                  <a:spcPts val="100"/>
                </a:spcAft>
              </a:pPr>
              <a:r>
                <a:rPr lang="de-DE" sz="1100" b="1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Multi-Model</a:t>
              </a:r>
            </a:p>
            <a:p>
              <a:pPr defTabSz="1088776" eaLnBrk="1" fontAlgn="auto" hangingPunct="1">
                <a:spcBef>
                  <a:spcPts val="100"/>
                </a:spcBef>
                <a:spcAft>
                  <a:spcPts val="100"/>
                </a:spcAft>
              </a:pPr>
              <a:r>
                <a:rPr lang="de-DE" sz="900" err="1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Spatial</a:t>
              </a:r>
              <a:endParaRPr lang="de-DE" sz="900">
                <a:solidFill>
                  <a:srgbClr val="000000"/>
                </a:solidFill>
                <a:latin typeface="+mn-lt"/>
                <a:cs typeface="72" panose="020B0503030000000003" pitchFamily="34" charset="0"/>
              </a:endParaRPr>
            </a:p>
            <a:p>
              <a:pPr defTabSz="1088776" eaLnBrk="1" fontAlgn="auto" hangingPunct="1">
                <a:spcBef>
                  <a:spcPts val="100"/>
                </a:spcBef>
                <a:spcAft>
                  <a:spcPts val="100"/>
                </a:spcAft>
              </a:pPr>
              <a:r>
                <a:rPr lang="de-DE" sz="90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Graph</a:t>
              </a:r>
            </a:p>
            <a:p>
              <a:pPr defTabSz="1088776" eaLnBrk="1" fontAlgn="auto" hangingPunct="1">
                <a:spcBef>
                  <a:spcPts val="100"/>
                </a:spcBef>
                <a:spcAft>
                  <a:spcPts val="350"/>
                </a:spcAft>
              </a:pPr>
              <a:r>
                <a:rPr lang="de-DE" sz="900" err="1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Document</a:t>
              </a:r>
              <a:r>
                <a:rPr lang="de-DE" sz="900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rPr>
                <a:t> Store</a:t>
              </a:r>
            </a:p>
          </p:txBody>
        </p:sp>
        <p:sp>
          <p:nvSpPr>
            <p:cNvPr id="29" name="Textfeld 38">
              <a:extLst>
                <a:ext uri="{FF2B5EF4-FFF2-40B4-BE49-F238E27FC236}">
                  <a16:creationId xmlns:a16="http://schemas.microsoft.com/office/drawing/2014/main" id="{FB09D6B3-FC8C-6983-6B28-6287B4740D20}"/>
                </a:ext>
              </a:extLst>
            </p:cNvPr>
            <p:cNvSpPr txBox="1"/>
            <p:nvPr/>
          </p:nvSpPr>
          <p:spPr>
            <a:xfrm>
              <a:off x="7193768" y="3489264"/>
              <a:ext cx="1407437" cy="523220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ctr" defTabSz="1088776" eaLnBrk="1" fontAlgn="auto" hangingPunct="1">
                <a:spcBef>
                  <a:spcPts val="0"/>
                </a:spcBef>
                <a:spcAft>
                  <a:spcPts val="300"/>
                </a:spcAft>
              </a:pPr>
              <a:r>
                <a:rPr lang="de-DE" sz="1100" b="1">
                  <a:solidFill>
                    <a:srgbClr val="FFFFFF"/>
                  </a:solidFill>
                  <a:latin typeface="+mn-lt"/>
                  <a:cs typeface="72" panose="020B0503030000000003" pitchFamily="34" charset="0"/>
                </a:rPr>
                <a:t>SAP HANA Database</a:t>
              </a:r>
            </a:p>
            <a:p>
              <a:pPr algn="ctr" defTabSz="1088776" eaLnBrk="1" fontAlgn="auto" hangingPunct="1">
                <a:spcBef>
                  <a:spcPts val="0"/>
                </a:spcBef>
                <a:spcAft>
                  <a:spcPts val="300"/>
                </a:spcAft>
              </a:pPr>
              <a:r>
                <a:rPr lang="de-DE" sz="900">
                  <a:solidFill>
                    <a:srgbClr val="FFFFFF"/>
                  </a:solidFill>
                  <a:latin typeface="+mn-lt"/>
                  <a:cs typeface="72" panose="020B0503030000000003" pitchFamily="34" charset="0"/>
                </a:rPr>
                <a:t>In-Memory</a:t>
              </a:r>
            </a:p>
            <a:p>
              <a:pPr algn="ctr" defTabSz="1088776" eaLnBrk="1" fontAlgn="auto" hangingPunct="1">
                <a:spcBef>
                  <a:spcPts val="0"/>
                </a:spcBef>
                <a:spcAft>
                  <a:spcPts val="300"/>
                </a:spcAft>
              </a:pPr>
              <a:r>
                <a:rPr lang="de-DE" sz="900">
                  <a:solidFill>
                    <a:srgbClr val="FFFFFF"/>
                  </a:solidFill>
                  <a:latin typeface="+mn-lt"/>
                  <a:cs typeface="72" panose="020B0503030000000003" pitchFamily="34" charset="0"/>
                </a:rPr>
                <a:t>Native Storage Extension</a:t>
              </a:r>
            </a:p>
          </p:txBody>
        </p:sp>
        <p:sp>
          <p:nvSpPr>
            <p:cNvPr id="30" name="Textfeld 40">
              <a:extLst>
                <a:ext uri="{FF2B5EF4-FFF2-40B4-BE49-F238E27FC236}">
                  <a16:creationId xmlns:a16="http://schemas.microsoft.com/office/drawing/2014/main" id="{CA3A6450-BF71-7BDD-CE10-2B565C276451}"/>
                </a:ext>
              </a:extLst>
            </p:cNvPr>
            <p:cNvSpPr txBox="1"/>
            <p:nvPr/>
          </p:nvSpPr>
          <p:spPr>
            <a:xfrm>
              <a:off x="7471087" y="4318994"/>
              <a:ext cx="852798" cy="346249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ctr" defTabSz="1088776" eaLnBrk="1" fontAlgn="auto" hangingPunct="1">
                <a:spcBef>
                  <a:spcPts val="0"/>
                </a:spcBef>
                <a:spcAft>
                  <a:spcPts val="300"/>
                </a:spcAft>
              </a:pPr>
              <a:r>
                <a:rPr lang="de-DE" sz="1100" b="1">
                  <a:solidFill>
                    <a:srgbClr val="FFFFFF"/>
                  </a:solidFill>
                  <a:latin typeface="+mn-lt"/>
                  <a:cs typeface="72" panose="020B0503030000000003" pitchFamily="34" charset="0"/>
                </a:rPr>
                <a:t>Data Lake</a:t>
              </a:r>
            </a:p>
            <a:p>
              <a:pPr algn="ctr" defTabSz="1088776" eaLnBrk="1" fontAlgn="auto" hangingPunct="1">
                <a:spcBef>
                  <a:spcPts val="0"/>
                </a:spcBef>
                <a:spcAft>
                  <a:spcPts val="300"/>
                </a:spcAft>
              </a:pPr>
              <a:r>
                <a:rPr lang="de-DE" sz="900">
                  <a:solidFill>
                    <a:schemeClr val="bg1"/>
                  </a:solidFill>
                  <a:latin typeface="+mn-lt"/>
                  <a:cs typeface="72" panose="020B0503030000000003" pitchFamily="34" charset="0"/>
                </a:rPr>
                <a:t>Relational</a:t>
              </a:r>
              <a:r>
                <a:rPr lang="de-DE" sz="900">
                  <a:solidFill>
                    <a:srgbClr val="FFFFFF"/>
                  </a:solidFill>
                  <a:latin typeface="+mn-lt"/>
                  <a:cs typeface="72" panose="020B0503030000000003" pitchFamily="34" charset="0"/>
                </a:rPr>
                <a:t> I Files</a:t>
              </a:r>
            </a:p>
          </p:txBody>
        </p:sp>
        <p:cxnSp>
          <p:nvCxnSpPr>
            <p:cNvPr id="31" name="Gerade Verbindung 51">
              <a:extLst>
                <a:ext uri="{FF2B5EF4-FFF2-40B4-BE49-F238E27FC236}">
                  <a16:creationId xmlns:a16="http://schemas.microsoft.com/office/drawing/2014/main" id="{83F47B25-C877-87DD-BB46-E959DA74142E}"/>
                </a:ext>
              </a:extLst>
            </p:cNvPr>
            <p:cNvCxnSpPr>
              <a:cxnSpLocks/>
            </p:cNvCxnSpPr>
            <p:nvPr/>
          </p:nvCxnSpPr>
          <p:spPr>
            <a:xfrm>
              <a:off x="4957171" y="3615486"/>
              <a:ext cx="1828800" cy="0"/>
            </a:xfrm>
            <a:prstGeom prst="line">
              <a:avLst/>
            </a:prstGeom>
            <a:noFill/>
            <a:ln w="19050" cap="flat" cmpd="sng" algn="ctr">
              <a:solidFill>
                <a:srgbClr val="008FD3"/>
              </a:solidFill>
              <a:prstDash val="solid"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Gerade Verbindung 52">
              <a:extLst>
                <a:ext uri="{FF2B5EF4-FFF2-40B4-BE49-F238E27FC236}">
                  <a16:creationId xmlns:a16="http://schemas.microsoft.com/office/drawing/2014/main" id="{FDE293F0-5915-D925-A007-B3E669A6BAC1}"/>
                </a:ext>
              </a:extLst>
            </p:cNvPr>
            <p:cNvCxnSpPr>
              <a:cxnSpLocks/>
            </p:cNvCxnSpPr>
            <p:nvPr/>
          </p:nvCxnSpPr>
          <p:spPr>
            <a:xfrm>
              <a:off x="4957170" y="3764343"/>
              <a:ext cx="1719072" cy="0"/>
            </a:xfrm>
            <a:prstGeom prst="line">
              <a:avLst/>
            </a:prstGeom>
            <a:noFill/>
            <a:ln w="6350" cap="flat" cmpd="sng" algn="ctr">
              <a:solidFill>
                <a:srgbClr val="008FD3"/>
              </a:solidFill>
              <a:prstDash val="solid"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Gerade Verbindung 54">
              <a:extLst>
                <a:ext uri="{FF2B5EF4-FFF2-40B4-BE49-F238E27FC236}">
                  <a16:creationId xmlns:a16="http://schemas.microsoft.com/office/drawing/2014/main" id="{CBB230F5-9C1F-6E8E-37E0-FD6012264DA8}"/>
                </a:ext>
              </a:extLst>
            </p:cNvPr>
            <p:cNvCxnSpPr>
              <a:cxnSpLocks/>
            </p:cNvCxnSpPr>
            <p:nvPr/>
          </p:nvCxnSpPr>
          <p:spPr>
            <a:xfrm>
              <a:off x="4957171" y="3913200"/>
              <a:ext cx="1609344" cy="0"/>
            </a:xfrm>
            <a:prstGeom prst="line">
              <a:avLst/>
            </a:prstGeom>
            <a:noFill/>
            <a:ln w="6350" cap="flat" cmpd="sng" algn="ctr">
              <a:solidFill>
                <a:srgbClr val="008FD3"/>
              </a:solidFill>
              <a:prstDash val="solid"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Gerade Verbindung 55">
              <a:extLst>
                <a:ext uri="{FF2B5EF4-FFF2-40B4-BE49-F238E27FC236}">
                  <a16:creationId xmlns:a16="http://schemas.microsoft.com/office/drawing/2014/main" id="{8D2D0DDF-29DA-04E3-E246-FE10D8066C9B}"/>
                </a:ext>
              </a:extLst>
            </p:cNvPr>
            <p:cNvCxnSpPr>
              <a:cxnSpLocks/>
            </p:cNvCxnSpPr>
            <p:nvPr/>
          </p:nvCxnSpPr>
          <p:spPr>
            <a:xfrm>
              <a:off x="4957171" y="4062057"/>
              <a:ext cx="1499616" cy="0"/>
            </a:xfrm>
            <a:prstGeom prst="line">
              <a:avLst/>
            </a:prstGeom>
            <a:noFill/>
            <a:ln w="6350" cap="flat" cmpd="sng" algn="ctr">
              <a:solidFill>
                <a:srgbClr val="008FD3"/>
              </a:solidFill>
              <a:prstDash val="solid"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Gerade Verbindung 57">
              <a:extLst>
                <a:ext uri="{FF2B5EF4-FFF2-40B4-BE49-F238E27FC236}">
                  <a16:creationId xmlns:a16="http://schemas.microsoft.com/office/drawing/2014/main" id="{FE13209A-5068-060E-3043-F985997659B8}"/>
                </a:ext>
              </a:extLst>
            </p:cNvPr>
            <p:cNvCxnSpPr>
              <a:cxnSpLocks/>
            </p:cNvCxnSpPr>
            <p:nvPr/>
          </p:nvCxnSpPr>
          <p:spPr>
            <a:xfrm>
              <a:off x="4957171" y="4270733"/>
              <a:ext cx="1389888" cy="0"/>
            </a:xfrm>
            <a:prstGeom prst="line">
              <a:avLst/>
            </a:prstGeom>
            <a:noFill/>
            <a:ln w="19050" cap="flat" cmpd="sng" algn="ctr">
              <a:solidFill>
                <a:srgbClr val="008FD3"/>
              </a:solidFill>
              <a:prstDash val="solid"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Gerade Verbindung 58">
              <a:extLst>
                <a:ext uri="{FF2B5EF4-FFF2-40B4-BE49-F238E27FC236}">
                  <a16:creationId xmlns:a16="http://schemas.microsoft.com/office/drawing/2014/main" id="{C55445B2-9693-EBEE-74ED-018AAFB41E55}"/>
                </a:ext>
              </a:extLst>
            </p:cNvPr>
            <p:cNvCxnSpPr>
              <a:cxnSpLocks/>
            </p:cNvCxnSpPr>
            <p:nvPr/>
          </p:nvCxnSpPr>
          <p:spPr>
            <a:xfrm>
              <a:off x="4957171" y="4429433"/>
              <a:ext cx="1280160" cy="0"/>
            </a:xfrm>
            <a:prstGeom prst="line">
              <a:avLst/>
            </a:prstGeom>
            <a:noFill/>
            <a:ln w="6350" cap="flat" cmpd="sng" algn="ctr">
              <a:solidFill>
                <a:srgbClr val="008FD3"/>
              </a:solidFill>
              <a:prstDash val="solid"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Gerade Verbindung 59">
              <a:extLst>
                <a:ext uri="{FF2B5EF4-FFF2-40B4-BE49-F238E27FC236}">
                  <a16:creationId xmlns:a16="http://schemas.microsoft.com/office/drawing/2014/main" id="{4CC82D92-BACB-0685-7577-9554F5AFAF76}"/>
                </a:ext>
              </a:extLst>
            </p:cNvPr>
            <p:cNvCxnSpPr>
              <a:cxnSpLocks/>
            </p:cNvCxnSpPr>
            <p:nvPr/>
          </p:nvCxnSpPr>
          <p:spPr>
            <a:xfrm>
              <a:off x="4957170" y="4578608"/>
              <a:ext cx="1170432" cy="0"/>
            </a:xfrm>
            <a:prstGeom prst="line">
              <a:avLst/>
            </a:prstGeom>
            <a:noFill/>
            <a:ln w="6350" cap="flat" cmpd="sng" algn="ctr">
              <a:solidFill>
                <a:srgbClr val="008FD3"/>
              </a:solidFill>
              <a:prstDash val="solid"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Gerade Verbindung 67">
              <a:extLst>
                <a:ext uri="{FF2B5EF4-FFF2-40B4-BE49-F238E27FC236}">
                  <a16:creationId xmlns:a16="http://schemas.microsoft.com/office/drawing/2014/main" id="{1C81B24F-9579-9493-7089-ED3AC014CD7D}"/>
                </a:ext>
              </a:extLst>
            </p:cNvPr>
            <p:cNvCxnSpPr>
              <a:cxnSpLocks/>
            </p:cNvCxnSpPr>
            <p:nvPr/>
          </p:nvCxnSpPr>
          <p:spPr>
            <a:xfrm>
              <a:off x="7206744" y="3810401"/>
              <a:ext cx="1381484" cy="0"/>
            </a:xfrm>
            <a:prstGeom prst="line">
              <a:avLst/>
            </a:prstGeom>
            <a:noFill/>
            <a:ln w="6350" cap="flat" cmpd="sng" algn="ctr">
              <a:solidFill>
                <a:srgbClr val="FFFFFF"/>
              </a:solidFill>
              <a:prstDash val="solid"/>
              <a:headEnd type="none" w="med" len="med"/>
              <a:tailEnd type="none" w="med" len="med"/>
            </a:ln>
            <a:effectLst/>
          </p:spPr>
        </p:cxnSp>
        <p:sp>
          <p:nvSpPr>
            <p:cNvPr id="39" name="Textfeld 71">
              <a:extLst>
                <a:ext uri="{FF2B5EF4-FFF2-40B4-BE49-F238E27FC236}">
                  <a16:creationId xmlns:a16="http://schemas.microsoft.com/office/drawing/2014/main" id="{86512D4F-2595-F5BE-D8AC-549EC936C76D}"/>
                </a:ext>
              </a:extLst>
            </p:cNvPr>
            <p:cNvSpPr txBox="1"/>
            <p:nvPr/>
          </p:nvSpPr>
          <p:spPr>
            <a:xfrm>
              <a:off x="6531937" y="4863685"/>
              <a:ext cx="1189529" cy="314683"/>
            </a:xfrm>
            <a:prstGeom prst="rect">
              <a:avLst/>
            </a:prstGeom>
            <a:solidFill>
              <a:srgbClr val="CCCCCC"/>
            </a:solidFill>
          </p:spPr>
          <p:txBody>
            <a:bodyPr wrap="square" lIns="108000" tIns="72000" rIns="108000" bIns="72000" anchor="ctr" anchorCtr="0">
              <a:spAutoFit/>
            </a:bodyPr>
            <a:lstStyle>
              <a:defPPr>
                <a:defRPr lang="de-DE"/>
              </a:defPPr>
              <a:lvl1pPr algn="ctr">
                <a:defRPr sz="1100" b="1">
                  <a:latin typeface="Arial" panose="020B0604020202020204" pitchFamily="34" charset="0"/>
                </a:defRPr>
              </a:lvl1pPr>
            </a:lstStyle>
            <a:p>
              <a:pPr marL="0" marR="0" lvl="0" indent="0" algn="ctr" defTabSz="108877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72" panose="020B0503030000000003" pitchFamily="34" charset="0"/>
                </a:rPr>
                <a:t>Virtual Access</a:t>
              </a:r>
            </a:p>
          </p:txBody>
        </p:sp>
        <p:sp>
          <p:nvSpPr>
            <p:cNvPr id="40" name="Textfeld 72">
              <a:extLst>
                <a:ext uri="{FF2B5EF4-FFF2-40B4-BE49-F238E27FC236}">
                  <a16:creationId xmlns:a16="http://schemas.microsoft.com/office/drawing/2014/main" id="{074B081E-3AA8-8648-7412-29E424A61961}"/>
                </a:ext>
              </a:extLst>
            </p:cNvPr>
            <p:cNvSpPr txBox="1"/>
            <p:nvPr/>
          </p:nvSpPr>
          <p:spPr>
            <a:xfrm>
              <a:off x="8042846" y="4863685"/>
              <a:ext cx="1188000" cy="314683"/>
            </a:xfrm>
            <a:prstGeom prst="rect">
              <a:avLst/>
            </a:prstGeom>
            <a:solidFill>
              <a:srgbClr val="CCCCCC"/>
            </a:solidFill>
          </p:spPr>
          <p:txBody>
            <a:bodyPr wrap="square" lIns="108000" tIns="72000" rIns="108000" bIns="72000" anchor="ctr" anchorCtr="0">
              <a:spAutoFit/>
            </a:bodyPr>
            <a:lstStyle>
              <a:defPPr>
                <a:defRPr lang="de-DE"/>
              </a:defPPr>
              <a:lvl1pPr algn="ctr">
                <a:defRPr sz="1100" b="1">
                  <a:latin typeface="Arial" panose="020B0604020202020204" pitchFamily="34" charset="0"/>
                </a:defRPr>
              </a:lvl1pPr>
            </a:lstStyle>
            <a:p>
              <a:pPr marL="0" marR="0" lvl="0" indent="0" algn="ctr" defTabSz="108877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72" panose="020B0503030000000003" pitchFamily="34" charset="0"/>
                </a:rPr>
                <a:t>Replication</a:t>
              </a:r>
            </a:p>
          </p:txBody>
        </p:sp>
        <p:cxnSp>
          <p:nvCxnSpPr>
            <p:cNvPr id="41" name="Straight Arrow Connector 73">
              <a:extLst>
                <a:ext uri="{FF2B5EF4-FFF2-40B4-BE49-F238E27FC236}">
                  <a16:creationId xmlns:a16="http://schemas.microsoft.com/office/drawing/2014/main" id="{4E8E7F1A-451C-6716-3FF8-4D5FDC435537}"/>
                </a:ext>
              </a:extLst>
            </p:cNvPr>
            <p:cNvCxnSpPr>
              <a:cxnSpLocks/>
            </p:cNvCxnSpPr>
            <p:nvPr/>
          </p:nvCxnSpPr>
          <p:spPr>
            <a:xfrm>
              <a:off x="7096619" y="5224728"/>
              <a:ext cx="0" cy="427989"/>
            </a:xfrm>
            <a:prstGeom prst="straightConnector1">
              <a:avLst/>
            </a:prstGeom>
            <a:noFill/>
            <a:ln w="22225" cap="rnd" cmpd="sng" algn="ctr">
              <a:solidFill>
                <a:srgbClr val="008FD3"/>
              </a:solidFill>
              <a:prstDash val="sysDot"/>
              <a:headEnd type="triangle" w="med" len="med"/>
              <a:tailEnd type="triangle"/>
            </a:ln>
            <a:effectLst/>
          </p:spPr>
        </p:cxnSp>
        <p:cxnSp>
          <p:nvCxnSpPr>
            <p:cNvPr id="42" name="Straight Arrow Connector 73">
              <a:extLst>
                <a:ext uri="{FF2B5EF4-FFF2-40B4-BE49-F238E27FC236}">
                  <a16:creationId xmlns:a16="http://schemas.microsoft.com/office/drawing/2014/main" id="{876E21E1-3509-EDC9-2FE6-159E8CFC6A41}"/>
                </a:ext>
              </a:extLst>
            </p:cNvPr>
            <p:cNvCxnSpPr>
              <a:cxnSpLocks/>
            </p:cNvCxnSpPr>
            <p:nvPr/>
          </p:nvCxnSpPr>
          <p:spPr>
            <a:xfrm>
              <a:off x="8679469" y="5228246"/>
              <a:ext cx="0" cy="427989"/>
            </a:xfrm>
            <a:prstGeom prst="straightConnector1">
              <a:avLst/>
            </a:prstGeom>
            <a:noFill/>
            <a:ln w="22225" cap="rnd" cmpd="sng" algn="ctr">
              <a:solidFill>
                <a:srgbClr val="008FD3"/>
              </a:solidFill>
              <a:prstDash val="sysDot"/>
              <a:headEnd type="triangle" w="med" len="med"/>
              <a:tailEnd type="triangle"/>
            </a:ln>
            <a:effectLst/>
          </p:spPr>
        </p:cxnSp>
        <p:sp>
          <p:nvSpPr>
            <p:cNvPr id="43" name="Rectangle 74">
              <a:extLst>
                <a:ext uri="{FF2B5EF4-FFF2-40B4-BE49-F238E27FC236}">
                  <a16:creationId xmlns:a16="http://schemas.microsoft.com/office/drawing/2014/main" id="{9A8B2A1B-8C78-50BF-B6DD-B812D9424939}"/>
                </a:ext>
              </a:extLst>
            </p:cNvPr>
            <p:cNvSpPr/>
            <p:nvPr/>
          </p:nvSpPr>
          <p:spPr bwMode="gray">
            <a:xfrm>
              <a:off x="4779580" y="5681073"/>
              <a:ext cx="5018911" cy="420074"/>
            </a:xfrm>
            <a:prstGeom prst="rect">
              <a:avLst/>
            </a:prstGeom>
            <a:solidFill>
              <a:srgbClr val="CCCCCC">
                <a:alpha val="50000"/>
              </a:srgbClr>
            </a:solidFill>
            <a:ln w="635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72" panose="020B0503030000000003" pitchFamily="34" charset="0"/>
              </a:endParaRPr>
            </a:p>
          </p:txBody>
        </p:sp>
        <p:sp>
          <p:nvSpPr>
            <p:cNvPr id="44" name="Rechteck 73">
              <a:extLst>
                <a:ext uri="{FF2B5EF4-FFF2-40B4-BE49-F238E27FC236}">
                  <a16:creationId xmlns:a16="http://schemas.microsoft.com/office/drawing/2014/main" id="{C6C3EA8B-2773-046D-78ED-375A4B6354CB}"/>
                </a:ext>
              </a:extLst>
            </p:cNvPr>
            <p:cNvSpPr/>
            <p:nvPr/>
          </p:nvSpPr>
          <p:spPr bwMode="gray">
            <a:xfrm>
              <a:off x="4881981" y="5796310"/>
              <a:ext cx="1143954" cy="189600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 w="635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108877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72" panose="020B0503030000000003" pitchFamily="34" charset="0"/>
                </a:rPr>
                <a:t>SAP Applications</a:t>
              </a:r>
            </a:p>
          </p:txBody>
        </p:sp>
        <p:sp>
          <p:nvSpPr>
            <p:cNvPr id="45" name="Rechteck 74">
              <a:extLst>
                <a:ext uri="{FF2B5EF4-FFF2-40B4-BE49-F238E27FC236}">
                  <a16:creationId xmlns:a16="http://schemas.microsoft.com/office/drawing/2014/main" id="{D0BF959E-2DC3-3DB1-E32A-53BF1167E6EF}"/>
                </a:ext>
              </a:extLst>
            </p:cNvPr>
            <p:cNvSpPr/>
            <p:nvPr/>
          </p:nvSpPr>
          <p:spPr bwMode="gray">
            <a:xfrm>
              <a:off x="6084416" y="5796310"/>
              <a:ext cx="1143954" cy="189600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 w="635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108877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72" panose="020B0503030000000003" pitchFamily="34" charset="0"/>
                </a:rPr>
                <a:t>Non-SAP Applications</a:t>
              </a:r>
            </a:p>
          </p:txBody>
        </p:sp>
        <p:sp>
          <p:nvSpPr>
            <p:cNvPr id="46" name="Rechteck 75">
              <a:extLst>
                <a:ext uri="{FF2B5EF4-FFF2-40B4-BE49-F238E27FC236}">
                  <a16:creationId xmlns:a16="http://schemas.microsoft.com/office/drawing/2014/main" id="{487A2FDB-1A59-C678-48CF-AEEF3481E5D3}"/>
                </a:ext>
              </a:extLst>
            </p:cNvPr>
            <p:cNvSpPr/>
            <p:nvPr/>
          </p:nvSpPr>
          <p:spPr bwMode="gray">
            <a:xfrm>
              <a:off x="7310238" y="5796310"/>
              <a:ext cx="1143954" cy="189600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 w="635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108877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7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72" panose="020B0503030000000003" pitchFamily="34" charset="0"/>
                </a:rPr>
                <a:t>Data Stores</a:t>
              </a:r>
            </a:p>
          </p:txBody>
        </p:sp>
        <p:sp>
          <p:nvSpPr>
            <p:cNvPr id="47" name="Rechteck 76">
              <a:extLst>
                <a:ext uri="{FF2B5EF4-FFF2-40B4-BE49-F238E27FC236}">
                  <a16:creationId xmlns:a16="http://schemas.microsoft.com/office/drawing/2014/main" id="{E0F4B0F3-3674-2DFB-C5C9-5D72B81811B5}"/>
                </a:ext>
              </a:extLst>
            </p:cNvPr>
            <p:cNvSpPr/>
            <p:nvPr/>
          </p:nvSpPr>
          <p:spPr bwMode="gray">
            <a:xfrm>
              <a:off x="8536058" y="5796310"/>
              <a:ext cx="1143954" cy="189600"/>
            </a:xfrm>
            <a:prstGeom prst="rect">
              <a:avLst/>
            </a:prstGeom>
            <a:solidFill>
              <a:srgbClr val="FFFFFF">
                <a:alpha val="50000"/>
              </a:srgbClr>
            </a:solidFill>
            <a:ln w="635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108877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7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+mn-lt"/>
                  <a:cs typeface="72" panose="020B0503030000000003" pitchFamily="34" charset="0"/>
                </a:rPr>
                <a:t>Devices/IoT</a:t>
              </a:r>
            </a:p>
          </p:txBody>
        </p:sp>
        <p:sp>
          <p:nvSpPr>
            <p:cNvPr id="48" name="Textfeld 85">
              <a:extLst>
                <a:ext uri="{FF2B5EF4-FFF2-40B4-BE49-F238E27FC236}">
                  <a16:creationId xmlns:a16="http://schemas.microsoft.com/office/drawing/2014/main" id="{15C8F3B3-718B-979B-D863-475E7F22F4AB}"/>
                </a:ext>
              </a:extLst>
            </p:cNvPr>
            <p:cNvSpPr txBox="1"/>
            <p:nvPr/>
          </p:nvSpPr>
          <p:spPr>
            <a:xfrm>
              <a:off x="9636354" y="5176123"/>
              <a:ext cx="302968" cy="246221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/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de-DE" sz="800" err="1">
                  <a:solidFill>
                    <a:schemeClr val="tx2"/>
                  </a:solidFill>
                  <a:latin typeface="+mn-lt"/>
                  <a:cs typeface="72" panose="020B0503030000000003" pitchFamily="34" charset="0"/>
                </a:rPr>
                <a:t>Elastic</a:t>
              </a:r>
              <a:endParaRPr lang="de-DE" sz="800">
                <a:solidFill>
                  <a:schemeClr val="tx2"/>
                </a:solidFill>
                <a:latin typeface="+mn-lt"/>
                <a:cs typeface="72" panose="020B0503030000000003" pitchFamily="34" charset="0"/>
              </a:endParaRPr>
            </a:p>
            <a:p>
              <a:pPr algn="ctr" defTabSz="1088776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de-DE" sz="800" err="1">
                  <a:solidFill>
                    <a:schemeClr val="tx2"/>
                  </a:solidFill>
                  <a:latin typeface="+mn-lt"/>
                  <a:cs typeface="72" panose="020B0503030000000003" pitchFamily="34" charset="0"/>
                </a:rPr>
                <a:t>Scale</a:t>
              </a:r>
              <a:endParaRPr lang="de-DE" sz="800">
                <a:solidFill>
                  <a:schemeClr val="tx2"/>
                </a:solidFill>
                <a:latin typeface="+mn-lt"/>
                <a:cs typeface="72" panose="020B0503030000000003" pitchFamily="34" charset="0"/>
              </a:endParaRPr>
            </a:p>
          </p:txBody>
        </p:sp>
        <p:sp>
          <p:nvSpPr>
            <p:cNvPr id="49" name="Rechteck 86">
              <a:extLst>
                <a:ext uri="{FF2B5EF4-FFF2-40B4-BE49-F238E27FC236}">
                  <a16:creationId xmlns:a16="http://schemas.microsoft.com/office/drawing/2014/main" id="{FD1F7811-A3FB-5BBE-4AA6-775326E4EFB3}"/>
                </a:ext>
              </a:extLst>
            </p:cNvPr>
            <p:cNvSpPr/>
            <p:nvPr/>
          </p:nvSpPr>
          <p:spPr bwMode="gray">
            <a:xfrm>
              <a:off x="9793454" y="4012484"/>
              <a:ext cx="375108" cy="1878626"/>
            </a:xfrm>
            <a:custGeom>
              <a:avLst/>
              <a:gdLst>
                <a:gd name="connsiteX0" fmla="*/ 0 w 375108"/>
                <a:gd name="connsiteY0" fmla="*/ 0 h 1878626"/>
                <a:gd name="connsiteX1" fmla="*/ 375108 w 375108"/>
                <a:gd name="connsiteY1" fmla="*/ 0 h 1878626"/>
                <a:gd name="connsiteX2" fmla="*/ 375108 w 375108"/>
                <a:gd name="connsiteY2" fmla="*/ 1878626 h 1878626"/>
                <a:gd name="connsiteX3" fmla="*/ 0 w 375108"/>
                <a:gd name="connsiteY3" fmla="*/ 1878626 h 1878626"/>
                <a:gd name="connsiteX4" fmla="*/ 0 w 375108"/>
                <a:gd name="connsiteY4" fmla="*/ 0 h 1878626"/>
                <a:gd name="connsiteX0" fmla="*/ 5562 w 380670"/>
                <a:gd name="connsiteY0" fmla="*/ 0 h 1878626"/>
                <a:gd name="connsiteX1" fmla="*/ 380670 w 380670"/>
                <a:gd name="connsiteY1" fmla="*/ 0 h 1878626"/>
                <a:gd name="connsiteX2" fmla="*/ 380670 w 380670"/>
                <a:gd name="connsiteY2" fmla="*/ 1878626 h 1878626"/>
                <a:gd name="connsiteX3" fmla="*/ 5562 w 380670"/>
                <a:gd name="connsiteY3" fmla="*/ 1878626 h 1878626"/>
                <a:gd name="connsiteX4" fmla="*/ 0 w 380670"/>
                <a:gd name="connsiteY4" fmla="*/ 664602 h 1878626"/>
                <a:gd name="connsiteX5" fmla="*/ 5562 w 380670"/>
                <a:gd name="connsiteY5" fmla="*/ 0 h 1878626"/>
                <a:gd name="connsiteX0" fmla="*/ 0 w 380670"/>
                <a:gd name="connsiteY0" fmla="*/ 664602 h 1878626"/>
                <a:gd name="connsiteX1" fmla="*/ 5562 w 380670"/>
                <a:gd name="connsiteY1" fmla="*/ 0 h 1878626"/>
                <a:gd name="connsiteX2" fmla="*/ 380670 w 380670"/>
                <a:gd name="connsiteY2" fmla="*/ 0 h 1878626"/>
                <a:gd name="connsiteX3" fmla="*/ 380670 w 380670"/>
                <a:gd name="connsiteY3" fmla="*/ 1878626 h 1878626"/>
                <a:gd name="connsiteX4" fmla="*/ 5562 w 380670"/>
                <a:gd name="connsiteY4" fmla="*/ 1878626 h 1878626"/>
                <a:gd name="connsiteX5" fmla="*/ 91440 w 380670"/>
                <a:gd name="connsiteY5" fmla="*/ 756042 h 1878626"/>
                <a:gd name="connsiteX0" fmla="*/ 0 w 380670"/>
                <a:gd name="connsiteY0" fmla="*/ 664602 h 1878626"/>
                <a:gd name="connsiteX1" fmla="*/ 5562 w 380670"/>
                <a:gd name="connsiteY1" fmla="*/ 0 h 1878626"/>
                <a:gd name="connsiteX2" fmla="*/ 380670 w 380670"/>
                <a:gd name="connsiteY2" fmla="*/ 0 h 1878626"/>
                <a:gd name="connsiteX3" fmla="*/ 380670 w 380670"/>
                <a:gd name="connsiteY3" fmla="*/ 1878626 h 1878626"/>
                <a:gd name="connsiteX4" fmla="*/ 5562 w 380670"/>
                <a:gd name="connsiteY4" fmla="*/ 1878626 h 1878626"/>
                <a:gd name="connsiteX0" fmla="*/ 0 w 375108"/>
                <a:gd name="connsiteY0" fmla="*/ 0 h 1878626"/>
                <a:gd name="connsiteX1" fmla="*/ 375108 w 375108"/>
                <a:gd name="connsiteY1" fmla="*/ 0 h 1878626"/>
                <a:gd name="connsiteX2" fmla="*/ 375108 w 375108"/>
                <a:gd name="connsiteY2" fmla="*/ 1878626 h 1878626"/>
                <a:gd name="connsiteX3" fmla="*/ 0 w 375108"/>
                <a:gd name="connsiteY3" fmla="*/ 1878626 h 187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08" h="1878626">
                  <a:moveTo>
                    <a:pt x="0" y="0"/>
                  </a:moveTo>
                  <a:lnTo>
                    <a:pt x="375108" y="0"/>
                  </a:lnTo>
                  <a:lnTo>
                    <a:pt x="375108" y="1878626"/>
                  </a:lnTo>
                  <a:lnTo>
                    <a:pt x="0" y="1878626"/>
                  </a:lnTo>
                </a:path>
              </a:pathLst>
            </a:custGeom>
            <a:noFill/>
            <a:ln w="25400" cap="rnd" algn="ctr">
              <a:solidFill>
                <a:srgbClr val="CCCCCC"/>
              </a:solidFill>
              <a:prstDash val="sysDot"/>
              <a:round/>
              <a:headEnd type="triangle"/>
              <a:tailEnd type="triangle"/>
            </a:ln>
          </p:spPr>
          <p:txBody>
            <a:bodyPr lIns="90000" tIns="72000" rIns="90000" bIns="7200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de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72" panose="020B0503030000000003" pitchFamily="34" charset="0"/>
              </a:endParaRPr>
            </a:p>
          </p:txBody>
        </p:sp>
        <p:sp>
          <p:nvSpPr>
            <p:cNvPr id="50" name="Textfeld 78">
              <a:extLst>
                <a:ext uri="{FF2B5EF4-FFF2-40B4-BE49-F238E27FC236}">
                  <a16:creationId xmlns:a16="http://schemas.microsoft.com/office/drawing/2014/main" id="{64D6E202-AAE9-1E9F-53ED-7C1FA4E8AEC2}"/>
                </a:ext>
              </a:extLst>
            </p:cNvPr>
            <p:cNvSpPr txBox="1"/>
            <p:nvPr/>
          </p:nvSpPr>
          <p:spPr>
            <a:xfrm rot="16200000">
              <a:off x="9574563" y="4755652"/>
              <a:ext cx="1188000" cy="314683"/>
            </a:xfrm>
            <a:prstGeom prst="rect">
              <a:avLst/>
            </a:prstGeom>
            <a:solidFill>
              <a:srgbClr val="CCCCCC"/>
            </a:solidFill>
          </p:spPr>
          <p:txBody>
            <a:bodyPr wrap="square" lIns="108000" tIns="72000" rIns="108000" bIns="72000" anchor="ctr" anchorCtr="0">
              <a:spAutoFit/>
            </a:bodyPr>
            <a:lstStyle>
              <a:defPPr>
                <a:defRPr lang="de-DE"/>
              </a:defPPr>
              <a:lvl1pPr algn="ctr">
                <a:defRPr sz="1100" b="1">
                  <a:latin typeface="Arial" panose="020B0604020202020204" pitchFamily="34" charset="0"/>
                </a:defRPr>
              </a:lvl1pPr>
            </a:lstStyle>
            <a:p>
              <a:pPr marL="0" marR="0" lvl="0" indent="0" algn="ctr" defTabSz="108877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72" panose="020B0503030000000003" pitchFamily="34" charset="0"/>
                </a:rPr>
                <a:t>3rd-Party ETL</a:t>
              </a:r>
            </a:p>
          </p:txBody>
        </p:sp>
        <p:cxnSp>
          <p:nvCxnSpPr>
            <p:cNvPr id="51" name="Gerade Verbindung 59">
              <a:extLst>
                <a:ext uri="{FF2B5EF4-FFF2-40B4-BE49-F238E27FC236}">
                  <a16:creationId xmlns:a16="http://schemas.microsoft.com/office/drawing/2014/main" id="{CF99BF6D-B227-1E14-D68A-AB79D1D7B5A5}"/>
                </a:ext>
              </a:extLst>
            </p:cNvPr>
            <p:cNvCxnSpPr>
              <a:cxnSpLocks/>
            </p:cNvCxnSpPr>
            <p:nvPr/>
          </p:nvCxnSpPr>
          <p:spPr>
            <a:xfrm>
              <a:off x="4957170" y="4730959"/>
              <a:ext cx="1060704" cy="0"/>
            </a:xfrm>
            <a:prstGeom prst="line">
              <a:avLst/>
            </a:prstGeom>
            <a:noFill/>
            <a:ln w="6350" cap="flat" cmpd="sng" algn="ctr">
              <a:solidFill>
                <a:srgbClr val="008FD3"/>
              </a:solidFill>
              <a:prstDash val="solid"/>
              <a:headEnd type="none" w="med" len="med"/>
              <a:tailEnd type="none" w="med" len="med"/>
            </a:ln>
            <a:effectLst/>
          </p:spPr>
        </p:cxn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8AE7D80A-2CA0-464B-A682-57F54F19FF6E}"/>
                </a:ext>
              </a:extLst>
            </p:cNvPr>
            <p:cNvGrpSpPr/>
            <p:nvPr/>
          </p:nvGrpSpPr>
          <p:grpSpPr>
            <a:xfrm>
              <a:off x="9563625" y="4805038"/>
              <a:ext cx="365760" cy="365760"/>
              <a:chOff x="10058400" y="3017520"/>
              <a:chExt cx="365760" cy="365760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CA566729-D1C6-948C-7073-6AE3132905C3}"/>
                  </a:ext>
                </a:extLst>
              </p:cNvPr>
              <p:cNvCxnSpPr/>
              <p:nvPr/>
            </p:nvCxnSpPr>
            <p:spPr>
              <a:xfrm>
                <a:off x="10058400" y="3291840"/>
                <a:ext cx="274320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26F04352-464E-DD7C-07EF-77787506ADD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332720" y="3017520"/>
                <a:ext cx="0" cy="27432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AE1B3216-5DC4-CFDD-1B6C-65934070E050}"/>
                  </a:ext>
                </a:extLst>
              </p:cNvPr>
              <p:cNvCxnSpPr/>
              <p:nvPr/>
            </p:nvCxnSpPr>
            <p:spPr>
              <a:xfrm>
                <a:off x="10149840" y="3383280"/>
                <a:ext cx="274320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3C9C0E06-BB61-1720-58DF-4172C1B0198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424160" y="3108960"/>
                <a:ext cx="0" cy="27432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A2856CC6-6FF1-29F8-7A67-BD60E6BCB6C5}"/>
                  </a:ext>
                </a:extLst>
              </p:cNvPr>
              <p:cNvCxnSpPr/>
              <p:nvPr/>
            </p:nvCxnSpPr>
            <p:spPr>
              <a:xfrm>
                <a:off x="10106298" y="3339737"/>
                <a:ext cx="274320" cy="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A5F2569D-A74A-7C31-8108-E323DF81C8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380618" y="3065417"/>
                <a:ext cx="0" cy="274320"/>
              </a:xfrm>
              <a:prstGeom prst="line">
                <a:avLst/>
              </a:prstGeom>
              <a:ln w="12700">
                <a:solidFill>
                  <a:schemeClr val="bg1">
                    <a:lumMod val="8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Textfeld 37">
              <a:extLst>
                <a:ext uri="{FF2B5EF4-FFF2-40B4-BE49-F238E27FC236}">
                  <a16:creationId xmlns:a16="http://schemas.microsoft.com/office/drawing/2014/main" id="{BC00ABF5-CE0B-E019-5134-C68D8D275638}"/>
                </a:ext>
              </a:extLst>
            </p:cNvPr>
            <p:cNvSpPr txBox="1"/>
            <p:nvPr/>
          </p:nvSpPr>
          <p:spPr>
            <a:xfrm>
              <a:off x="4967105" y="4117731"/>
              <a:ext cx="1239125" cy="591678"/>
            </a:xfrm>
            <a:prstGeom prst="rect">
              <a:avLst/>
            </a:prstGeom>
            <a:noFill/>
          </p:spPr>
          <p:txBody>
            <a:bodyPr wrap="none" lIns="0" tIns="0" rIns="0" bIns="0">
              <a:spAutoFit/>
            </a:bodyPr>
            <a:lstStyle>
              <a:defPPr>
                <a:defRPr lang="de-DE"/>
              </a:defPPr>
              <a:lvl1pPr fontAlgn="auto">
                <a:spcBef>
                  <a:spcPts val="100"/>
                </a:spcBef>
                <a:spcAft>
                  <a:spcPts val="100"/>
                </a:spcAft>
                <a:defRPr sz="1100" b="1">
                  <a:solidFill>
                    <a:srgbClr val="000000"/>
                  </a:solidFill>
                  <a:latin typeface="+mn-lt"/>
                  <a:cs typeface="72" panose="020B0503030000000003" pitchFamily="34" charset="0"/>
                </a:defRPr>
              </a:lvl1pPr>
            </a:lstStyle>
            <a:p>
              <a:r>
                <a:rPr lang="de-DE" err="1"/>
                <a:t>Advanced</a:t>
              </a:r>
              <a:r>
                <a:rPr lang="de-DE"/>
                <a:t> Analytics</a:t>
              </a:r>
            </a:p>
            <a:p>
              <a:r>
                <a:rPr lang="de-DE" sz="900" b="0" err="1"/>
                <a:t>Machine</a:t>
              </a:r>
              <a:r>
                <a:rPr lang="de-DE" sz="900" b="0"/>
                <a:t> Learning</a:t>
              </a:r>
            </a:p>
            <a:p>
              <a:r>
                <a:rPr lang="de-DE" sz="900" b="0"/>
                <a:t>Information Modeling</a:t>
              </a:r>
            </a:p>
            <a:p>
              <a:r>
                <a:rPr lang="de-DE" sz="900" b="0" err="1"/>
                <a:t>Predictive</a:t>
              </a:r>
              <a:r>
                <a:rPr lang="de-DE" sz="900" b="0"/>
                <a:t> Analysis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A50E159-3CA6-E83B-905B-6F7DE943C4A3}"/>
              </a:ext>
            </a:extLst>
          </p:cNvPr>
          <p:cNvSpPr txBox="1"/>
          <p:nvPr userDrawn="1"/>
        </p:nvSpPr>
        <p:spPr>
          <a:xfrm>
            <a:off x="504001" y="2466409"/>
            <a:ext cx="430992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2000" kern="0" dirty="0">
                <a:latin typeface="+mn-lt"/>
                <a:ea typeface="Arial Unicode MS" pitchFamily="34" charset="-128"/>
                <a:cs typeface="72" panose="020B0503030000000003" pitchFamily="34" charset="0"/>
              </a:rPr>
              <a:t>Power </a:t>
            </a:r>
            <a:r>
              <a:rPr lang="en-US" sz="2000" b="1" kern="0" dirty="0">
                <a:latin typeface="+mn-lt"/>
                <a:ea typeface="Arial Unicode MS" pitchFamily="34" charset="-128"/>
                <a:cs typeface="72" panose="020B0503030000000003" pitchFamily="34" charset="0"/>
              </a:rPr>
              <a:t>Intelligent Data Applications</a:t>
            </a:r>
            <a:br>
              <a:rPr lang="en-US" sz="2000" b="1" kern="0" dirty="0">
                <a:latin typeface="+mn-lt"/>
                <a:ea typeface="Arial Unicode MS" pitchFamily="34" charset="-128"/>
                <a:cs typeface="72" panose="020B0503030000000003" pitchFamily="34" charset="0"/>
              </a:rPr>
            </a:br>
            <a:r>
              <a:rPr lang="en-US" sz="2000" kern="0" dirty="0">
                <a:latin typeface="+mn-lt"/>
                <a:ea typeface="Arial Unicode MS" pitchFamily="34" charset="-128"/>
                <a:cs typeface="72" panose="020B0503030000000003" pitchFamily="34" charset="0"/>
              </a:rPr>
              <a:t>with </a:t>
            </a:r>
            <a:r>
              <a:rPr lang="en-US" sz="2000" dirty="0">
                <a:latin typeface="+mn-lt"/>
                <a:cs typeface="72" panose="020B0503030000000003" pitchFamily="34" charset="0"/>
              </a:rPr>
              <a:t>SAP HANA Cloud</a:t>
            </a:r>
            <a:endParaRPr lang="en-US" sz="2000" kern="0" dirty="0">
              <a:latin typeface="+mn-lt"/>
              <a:ea typeface="Arial Unicode MS" pitchFamily="34" charset="-128"/>
              <a:cs typeface="72" panose="020B05030300000000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7BD58E2-BA84-D26A-2363-E9453F373985}"/>
              </a:ext>
            </a:extLst>
          </p:cNvPr>
          <p:cNvSpPr txBox="1"/>
          <p:nvPr userDrawn="1"/>
        </p:nvSpPr>
        <p:spPr>
          <a:xfrm>
            <a:off x="504001" y="414089"/>
            <a:ext cx="430992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3200" b="1" kern="0" dirty="0">
                <a:latin typeface="+mn-lt"/>
                <a:ea typeface="Arial Unicode MS" pitchFamily="34" charset="-128"/>
                <a:cs typeface="72" panose="020B0503030000000003" pitchFamily="34" charset="0"/>
              </a:rPr>
              <a:t>SAP HANA Cloud</a:t>
            </a:r>
          </a:p>
        </p:txBody>
      </p:sp>
    </p:spTree>
    <p:extLst>
      <p:ext uri="{BB962C8B-B14F-4D97-AF65-F5344CB8AC3E}">
        <p14:creationId xmlns:p14="http://schemas.microsoft.com/office/powerpoint/2010/main" val="12853800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860937" name="Acquired Company Logo Placeholder" descr="{&quot;templafy&quot;:{&quot;id&quot;:&quot;fff4d1a2-5661-418c-a541-cf71f3113a3a&quot;}}" hidden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00" y="522453"/>
            <a:ext cx="4125924" cy="2660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dirty="0"/>
              <a:t>Contact information:</a:t>
            </a:r>
          </a:p>
        </p:txBody>
      </p:sp>
      <p:sp>
        <p:nvSpPr>
          <p:cNvPr id="9" name="Copyright Placeholder" descr="{&quot;templafy&quot;:{&quot;id&quot;:&quot;2eb9b139-9ac5-4ac5-977f-95d613c7f262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dirty="0"/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  <p:pic>
        <p:nvPicPr>
          <p:cNvPr id="423708372" name="SAP Logo Placeholder" descr="{&quot;templafy&quot;:{&quot;id&quot;:&quot;b49c8488-ac56-44f6-8566-51370a28cd47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9760" y="5797296"/>
            <a:ext cx="2212852" cy="5364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B0E6EF-3060-0A22-70D7-95F463057134}"/>
              </a:ext>
            </a:extLst>
          </p:cNvPr>
          <p:cNvSpPr txBox="1"/>
          <p:nvPr userDrawn="1"/>
        </p:nvSpPr>
        <p:spPr>
          <a:xfrm>
            <a:off x="503238" y="1534043"/>
            <a:ext cx="3725379" cy="8463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5500" b="1" dirty="0">
                <a:latin typeface="+mj-lt"/>
              </a:rPr>
              <a:t>Thank you.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EA20A9-02A9-7D41-CCD2-BB0E9E0EDE1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3571909"/>
            <a:ext cx="4897438" cy="2193925"/>
          </a:xfrm>
        </p:spPr>
        <p:txBody>
          <a:bodyPr>
            <a:normAutofit/>
          </a:bodyPr>
          <a:lstStyle>
            <a:lvl1pPr>
              <a:defRPr sz="1600" b="0"/>
            </a:lvl1pPr>
          </a:lstStyle>
          <a:p>
            <a:pPr lvl="0"/>
            <a:r>
              <a:rPr lang="en-GB" dirty="0"/>
              <a:t>Name</a:t>
            </a:r>
            <a:r>
              <a:rPr lang="en-DE" dirty="0"/>
              <a:t>, Job Title, Mail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1090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24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11185200" cy="4716000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 dirty="0"/>
              <a:t>Agenda Item/Divider Headline</a:t>
            </a:r>
          </a:p>
          <a:p>
            <a:pPr lvl="1"/>
            <a:r>
              <a:rPr lang="en-US" dirty="0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1020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Divider page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Divider page</a:t>
            </a:r>
            <a:endParaRPr lang="de-DE" dirty="0"/>
          </a:p>
        </p:txBody>
      </p:sp>
      <p:pic>
        <p:nvPicPr>
          <p:cNvPr id="3" name="Picture Placeholder 6">
            <a:extLst>
              <a:ext uri="{FF2B5EF4-FFF2-40B4-BE49-F238E27FC236}">
                <a16:creationId xmlns:a16="http://schemas.microsoft.com/office/drawing/2014/main" id="{496B97F2-F6D2-7428-5E31-76409CDC98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7" r="17"/>
          <a:stretch>
            <a:fillRect/>
          </a:stretch>
        </p:blipFill>
        <p:spPr>
          <a:xfrm>
            <a:off x="3175" y="3428305"/>
            <a:ext cx="12192000" cy="342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9852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17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999" y="1620000"/>
            <a:ext cx="11186477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102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620000"/>
            <a:ext cx="5328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5328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102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620000"/>
            <a:ext cx="3564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620000"/>
            <a:ext cx="3564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620000"/>
            <a:ext cx="3564000" cy="471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 dirty="0"/>
              <a:t>Insert page title (sentence case)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1020" userDrawn="1">
          <p15:clr>
            <a:srgbClr val="FBAE40"/>
          </p15:clr>
        </p15:guide>
        <p15:guide id="10" orient="horz" pos="399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97.xml"/><Relationship Id="rId21" Type="http://schemas.openxmlformats.org/officeDocument/2006/relationships/theme" Target="../theme/theme1.xml"/><Relationship Id="rId42" Type="http://schemas.openxmlformats.org/officeDocument/2006/relationships/tags" Target="../tags/tag22.xml"/><Relationship Id="rId63" Type="http://schemas.openxmlformats.org/officeDocument/2006/relationships/tags" Target="../tags/tag43.xml"/><Relationship Id="rId84" Type="http://schemas.openxmlformats.org/officeDocument/2006/relationships/tags" Target="../tags/tag64.xml"/><Relationship Id="rId138" Type="http://schemas.openxmlformats.org/officeDocument/2006/relationships/tags" Target="../tags/tag118.xml"/><Relationship Id="rId107" Type="http://schemas.openxmlformats.org/officeDocument/2006/relationships/tags" Target="../tags/tag87.xml"/><Relationship Id="rId11" Type="http://schemas.openxmlformats.org/officeDocument/2006/relationships/slideLayout" Target="../slideLayouts/slideLayout11.xml"/><Relationship Id="rId32" Type="http://schemas.openxmlformats.org/officeDocument/2006/relationships/tags" Target="../tags/tag12.xml"/><Relationship Id="rId37" Type="http://schemas.openxmlformats.org/officeDocument/2006/relationships/tags" Target="../tags/tag17.xml"/><Relationship Id="rId53" Type="http://schemas.openxmlformats.org/officeDocument/2006/relationships/tags" Target="../tags/tag33.xml"/><Relationship Id="rId58" Type="http://schemas.openxmlformats.org/officeDocument/2006/relationships/tags" Target="../tags/tag38.xml"/><Relationship Id="rId74" Type="http://schemas.openxmlformats.org/officeDocument/2006/relationships/tags" Target="../tags/tag54.xml"/><Relationship Id="rId79" Type="http://schemas.openxmlformats.org/officeDocument/2006/relationships/tags" Target="../tags/tag59.xml"/><Relationship Id="rId102" Type="http://schemas.openxmlformats.org/officeDocument/2006/relationships/tags" Target="../tags/tag82.xml"/><Relationship Id="rId123" Type="http://schemas.openxmlformats.org/officeDocument/2006/relationships/tags" Target="../tags/tag103.xml"/><Relationship Id="rId128" Type="http://schemas.openxmlformats.org/officeDocument/2006/relationships/tags" Target="../tags/tag108.xml"/><Relationship Id="rId144" Type="http://schemas.openxmlformats.org/officeDocument/2006/relationships/tags" Target="../tags/tag124.xml"/><Relationship Id="rId5" Type="http://schemas.openxmlformats.org/officeDocument/2006/relationships/slideLayout" Target="../slideLayouts/slideLayout5.xml"/><Relationship Id="rId90" Type="http://schemas.openxmlformats.org/officeDocument/2006/relationships/tags" Target="../tags/tag70.xml"/><Relationship Id="rId95" Type="http://schemas.openxmlformats.org/officeDocument/2006/relationships/tags" Target="../tags/tag75.xml"/><Relationship Id="rId22" Type="http://schemas.openxmlformats.org/officeDocument/2006/relationships/tags" Target="../tags/tag2.xml"/><Relationship Id="rId27" Type="http://schemas.openxmlformats.org/officeDocument/2006/relationships/tags" Target="../tags/tag7.xml"/><Relationship Id="rId43" Type="http://schemas.openxmlformats.org/officeDocument/2006/relationships/tags" Target="../tags/tag23.xml"/><Relationship Id="rId48" Type="http://schemas.openxmlformats.org/officeDocument/2006/relationships/tags" Target="../tags/tag28.xml"/><Relationship Id="rId64" Type="http://schemas.openxmlformats.org/officeDocument/2006/relationships/tags" Target="../tags/tag44.xml"/><Relationship Id="rId69" Type="http://schemas.openxmlformats.org/officeDocument/2006/relationships/tags" Target="../tags/tag49.xml"/><Relationship Id="rId113" Type="http://schemas.openxmlformats.org/officeDocument/2006/relationships/tags" Target="../tags/tag93.xml"/><Relationship Id="rId118" Type="http://schemas.openxmlformats.org/officeDocument/2006/relationships/tags" Target="../tags/tag98.xml"/><Relationship Id="rId134" Type="http://schemas.openxmlformats.org/officeDocument/2006/relationships/tags" Target="../tags/tag114.xml"/><Relationship Id="rId139" Type="http://schemas.openxmlformats.org/officeDocument/2006/relationships/tags" Target="../tags/tag119.xml"/><Relationship Id="rId80" Type="http://schemas.openxmlformats.org/officeDocument/2006/relationships/tags" Target="../tags/tag60.xml"/><Relationship Id="rId85" Type="http://schemas.openxmlformats.org/officeDocument/2006/relationships/tags" Target="../tags/tag6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13.xml"/><Relationship Id="rId38" Type="http://schemas.openxmlformats.org/officeDocument/2006/relationships/tags" Target="../tags/tag18.xml"/><Relationship Id="rId59" Type="http://schemas.openxmlformats.org/officeDocument/2006/relationships/tags" Target="../tags/tag39.xml"/><Relationship Id="rId103" Type="http://schemas.openxmlformats.org/officeDocument/2006/relationships/tags" Target="../tags/tag83.xml"/><Relationship Id="rId108" Type="http://schemas.openxmlformats.org/officeDocument/2006/relationships/tags" Target="../tags/tag88.xml"/><Relationship Id="rId124" Type="http://schemas.openxmlformats.org/officeDocument/2006/relationships/tags" Target="../tags/tag104.xml"/><Relationship Id="rId129" Type="http://schemas.openxmlformats.org/officeDocument/2006/relationships/tags" Target="../tags/tag109.xml"/><Relationship Id="rId54" Type="http://schemas.openxmlformats.org/officeDocument/2006/relationships/tags" Target="../tags/tag34.xml"/><Relationship Id="rId70" Type="http://schemas.openxmlformats.org/officeDocument/2006/relationships/tags" Target="../tags/tag50.xml"/><Relationship Id="rId75" Type="http://schemas.openxmlformats.org/officeDocument/2006/relationships/tags" Target="../tags/tag55.xml"/><Relationship Id="rId91" Type="http://schemas.openxmlformats.org/officeDocument/2006/relationships/tags" Target="../tags/tag71.xml"/><Relationship Id="rId96" Type="http://schemas.openxmlformats.org/officeDocument/2006/relationships/tags" Target="../tags/tag76.xml"/><Relationship Id="rId140" Type="http://schemas.openxmlformats.org/officeDocument/2006/relationships/tags" Target="../tags/tag1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tags" Target="../tags/tag3.xml"/><Relationship Id="rId28" Type="http://schemas.openxmlformats.org/officeDocument/2006/relationships/tags" Target="../tags/tag8.xml"/><Relationship Id="rId49" Type="http://schemas.openxmlformats.org/officeDocument/2006/relationships/tags" Target="../tags/tag29.xml"/><Relationship Id="rId114" Type="http://schemas.openxmlformats.org/officeDocument/2006/relationships/tags" Target="../tags/tag94.xml"/><Relationship Id="rId119" Type="http://schemas.openxmlformats.org/officeDocument/2006/relationships/tags" Target="../tags/tag99.xml"/><Relationship Id="rId44" Type="http://schemas.openxmlformats.org/officeDocument/2006/relationships/tags" Target="../tags/tag24.xml"/><Relationship Id="rId60" Type="http://schemas.openxmlformats.org/officeDocument/2006/relationships/tags" Target="../tags/tag40.xml"/><Relationship Id="rId65" Type="http://schemas.openxmlformats.org/officeDocument/2006/relationships/tags" Target="../tags/tag45.xml"/><Relationship Id="rId81" Type="http://schemas.openxmlformats.org/officeDocument/2006/relationships/tags" Target="../tags/tag61.xml"/><Relationship Id="rId86" Type="http://schemas.openxmlformats.org/officeDocument/2006/relationships/tags" Target="../tags/tag66.xml"/><Relationship Id="rId130" Type="http://schemas.openxmlformats.org/officeDocument/2006/relationships/tags" Target="../tags/tag110.xml"/><Relationship Id="rId135" Type="http://schemas.openxmlformats.org/officeDocument/2006/relationships/tags" Target="../tags/tag11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19.xml"/><Relationship Id="rId109" Type="http://schemas.openxmlformats.org/officeDocument/2006/relationships/tags" Target="../tags/tag89.xml"/><Relationship Id="rId34" Type="http://schemas.openxmlformats.org/officeDocument/2006/relationships/tags" Target="../tags/tag14.xml"/><Relationship Id="rId50" Type="http://schemas.openxmlformats.org/officeDocument/2006/relationships/tags" Target="../tags/tag30.xml"/><Relationship Id="rId55" Type="http://schemas.openxmlformats.org/officeDocument/2006/relationships/tags" Target="../tags/tag35.xml"/><Relationship Id="rId76" Type="http://schemas.openxmlformats.org/officeDocument/2006/relationships/tags" Target="../tags/tag56.xml"/><Relationship Id="rId97" Type="http://schemas.openxmlformats.org/officeDocument/2006/relationships/tags" Target="../tags/tag77.xml"/><Relationship Id="rId104" Type="http://schemas.openxmlformats.org/officeDocument/2006/relationships/tags" Target="../tags/tag84.xml"/><Relationship Id="rId120" Type="http://schemas.openxmlformats.org/officeDocument/2006/relationships/tags" Target="../tags/tag100.xml"/><Relationship Id="rId125" Type="http://schemas.openxmlformats.org/officeDocument/2006/relationships/tags" Target="../tags/tag105.xml"/><Relationship Id="rId141" Type="http://schemas.openxmlformats.org/officeDocument/2006/relationships/tags" Target="../tags/tag121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51.xml"/><Relationship Id="rId92" Type="http://schemas.openxmlformats.org/officeDocument/2006/relationships/tags" Target="../tags/tag72.xml"/><Relationship Id="rId2" Type="http://schemas.openxmlformats.org/officeDocument/2006/relationships/slideLayout" Target="../slideLayouts/slideLayout2.xml"/><Relationship Id="rId29" Type="http://schemas.openxmlformats.org/officeDocument/2006/relationships/tags" Target="../tags/tag9.xml"/><Relationship Id="rId24" Type="http://schemas.openxmlformats.org/officeDocument/2006/relationships/tags" Target="../tags/tag4.xml"/><Relationship Id="rId40" Type="http://schemas.openxmlformats.org/officeDocument/2006/relationships/tags" Target="../tags/tag20.xml"/><Relationship Id="rId45" Type="http://schemas.openxmlformats.org/officeDocument/2006/relationships/tags" Target="../tags/tag25.xml"/><Relationship Id="rId66" Type="http://schemas.openxmlformats.org/officeDocument/2006/relationships/tags" Target="../tags/tag46.xml"/><Relationship Id="rId87" Type="http://schemas.openxmlformats.org/officeDocument/2006/relationships/tags" Target="../tags/tag67.xml"/><Relationship Id="rId110" Type="http://schemas.openxmlformats.org/officeDocument/2006/relationships/tags" Target="../tags/tag90.xml"/><Relationship Id="rId115" Type="http://schemas.openxmlformats.org/officeDocument/2006/relationships/tags" Target="../tags/tag95.xml"/><Relationship Id="rId131" Type="http://schemas.openxmlformats.org/officeDocument/2006/relationships/tags" Target="../tags/tag111.xml"/><Relationship Id="rId136" Type="http://schemas.openxmlformats.org/officeDocument/2006/relationships/tags" Target="../tags/tag116.xml"/><Relationship Id="rId61" Type="http://schemas.openxmlformats.org/officeDocument/2006/relationships/tags" Target="../tags/tag41.xml"/><Relationship Id="rId82" Type="http://schemas.openxmlformats.org/officeDocument/2006/relationships/tags" Target="../tags/tag6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tags" Target="../tags/tag10.xml"/><Relationship Id="rId35" Type="http://schemas.openxmlformats.org/officeDocument/2006/relationships/tags" Target="../tags/tag15.xml"/><Relationship Id="rId56" Type="http://schemas.openxmlformats.org/officeDocument/2006/relationships/tags" Target="../tags/tag36.xml"/><Relationship Id="rId77" Type="http://schemas.openxmlformats.org/officeDocument/2006/relationships/tags" Target="../tags/tag57.xml"/><Relationship Id="rId100" Type="http://schemas.openxmlformats.org/officeDocument/2006/relationships/tags" Target="../tags/tag80.xml"/><Relationship Id="rId105" Type="http://schemas.openxmlformats.org/officeDocument/2006/relationships/tags" Target="../tags/tag85.xml"/><Relationship Id="rId126" Type="http://schemas.openxmlformats.org/officeDocument/2006/relationships/tags" Target="../tags/tag10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31.xml"/><Relationship Id="rId72" Type="http://schemas.openxmlformats.org/officeDocument/2006/relationships/tags" Target="../tags/tag52.xml"/><Relationship Id="rId93" Type="http://schemas.openxmlformats.org/officeDocument/2006/relationships/tags" Target="../tags/tag73.xml"/><Relationship Id="rId98" Type="http://schemas.openxmlformats.org/officeDocument/2006/relationships/tags" Target="../tags/tag78.xml"/><Relationship Id="rId121" Type="http://schemas.openxmlformats.org/officeDocument/2006/relationships/tags" Target="../tags/tag101.xml"/><Relationship Id="rId142" Type="http://schemas.openxmlformats.org/officeDocument/2006/relationships/tags" Target="../tags/tag122.xml"/><Relationship Id="rId3" Type="http://schemas.openxmlformats.org/officeDocument/2006/relationships/slideLayout" Target="../slideLayouts/slideLayout3.xml"/><Relationship Id="rId25" Type="http://schemas.openxmlformats.org/officeDocument/2006/relationships/tags" Target="../tags/tag5.xml"/><Relationship Id="rId46" Type="http://schemas.openxmlformats.org/officeDocument/2006/relationships/tags" Target="../tags/tag26.xml"/><Relationship Id="rId67" Type="http://schemas.openxmlformats.org/officeDocument/2006/relationships/tags" Target="../tags/tag47.xml"/><Relationship Id="rId116" Type="http://schemas.openxmlformats.org/officeDocument/2006/relationships/tags" Target="../tags/tag96.xml"/><Relationship Id="rId137" Type="http://schemas.openxmlformats.org/officeDocument/2006/relationships/tags" Target="../tags/tag117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21.xml"/><Relationship Id="rId62" Type="http://schemas.openxmlformats.org/officeDocument/2006/relationships/tags" Target="../tags/tag42.xml"/><Relationship Id="rId83" Type="http://schemas.openxmlformats.org/officeDocument/2006/relationships/tags" Target="../tags/tag63.xml"/><Relationship Id="rId88" Type="http://schemas.openxmlformats.org/officeDocument/2006/relationships/tags" Target="../tags/tag68.xml"/><Relationship Id="rId111" Type="http://schemas.openxmlformats.org/officeDocument/2006/relationships/tags" Target="../tags/tag91.xml"/><Relationship Id="rId132" Type="http://schemas.openxmlformats.org/officeDocument/2006/relationships/tags" Target="../tags/tag11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16.xml"/><Relationship Id="rId57" Type="http://schemas.openxmlformats.org/officeDocument/2006/relationships/tags" Target="../tags/tag37.xml"/><Relationship Id="rId106" Type="http://schemas.openxmlformats.org/officeDocument/2006/relationships/tags" Target="../tags/tag86.xml"/><Relationship Id="rId127" Type="http://schemas.openxmlformats.org/officeDocument/2006/relationships/tags" Target="../tags/tag107.xml"/><Relationship Id="rId10" Type="http://schemas.openxmlformats.org/officeDocument/2006/relationships/slideLayout" Target="../slideLayouts/slideLayout10.xml"/><Relationship Id="rId31" Type="http://schemas.openxmlformats.org/officeDocument/2006/relationships/tags" Target="../tags/tag11.xml"/><Relationship Id="rId52" Type="http://schemas.openxmlformats.org/officeDocument/2006/relationships/tags" Target="../tags/tag32.xml"/><Relationship Id="rId73" Type="http://schemas.openxmlformats.org/officeDocument/2006/relationships/tags" Target="../tags/tag53.xml"/><Relationship Id="rId78" Type="http://schemas.openxmlformats.org/officeDocument/2006/relationships/tags" Target="../tags/tag58.xml"/><Relationship Id="rId94" Type="http://schemas.openxmlformats.org/officeDocument/2006/relationships/tags" Target="../tags/tag74.xml"/><Relationship Id="rId99" Type="http://schemas.openxmlformats.org/officeDocument/2006/relationships/tags" Target="../tags/tag79.xml"/><Relationship Id="rId101" Type="http://schemas.openxmlformats.org/officeDocument/2006/relationships/tags" Target="../tags/tag81.xml"/><Relationship Id="rId122" Type="http://schemas.openxmlformats.org/officeDocument/2006/relationships/tags" Target="../tags/tag102.xml"/><Relationship Id="rId143" Type="http://schemas.openxmlformats.org/officeDocument/2006/relationships/tags" Target="../tags/tag12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ags" Target="../tags/tag6.xml"/><Relationship Id="rId47" Type="http://schemas.openxmlformats.org/officeDocument/2006/relationships/tags" Target="../tags/tag27.xml"/><Relationship Id="rId68" Type="http://schemas.openxmlformats.org/officeDocument/2006/relationships/tags" Target="../tags/tag48.xml"/><Relationship Id="rId89" Type="http://schemas.openxmlformats.org/officeDocument/2006/relationships/tags" Target="../tags/tag69.xml"/><Relationship Id="rId112" Type="http://schemas.openxmlformats.org/officeDocument/2006/relationships/tags" Target="../tags/tag92.xml"/><Relationship Id="rId133" Type="http://schemas.openxmlformats.org/officeDocument/2006/relationships/tags" Target="../tags/tag113.xml"/><Relationship Id="rId16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lide number"/>
          <p:cNvSpPr txBox="1"/>
          <p:nvPr userDrawn="1"/>
        </p:nvSpPr>
        <p:spPr bwMode="black">
          <a:xfrm>
            <a:off x="11549413" y="6536751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/>
              <a:pPr marL="0" lvl="0" indent="0" algn="r">
                <a:buNone/>
              </a:pPr>
              <a:t>‹#›</a:t>
            </a:fld>
            <a:endParaRPr lang="en-US" sz="900" noProof="0" dirty="0"/>
          </a:p>
        </p:txBody>
      </p:sp>
      <p:sp>
        <p:nvSpPr>
          <p:cNvPr id="12" name="Copyright Placeholder" descr="{&quot;templafy&quot;:{&quot;id&quot;:&quot;f5bf2830-7db4-49e6-9ff0-8ccb45af1706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dirty="0"/>
              <a:t>Public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62000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 dirty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22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23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24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25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kern="0" dirty="0"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2" name="Responsible [Sticker]" hidden="1">
            <a:extLst>
              <a:ext uri="{FF2B5EF4-FFF2-40B4-BE49-F238E27FC236}">
                <a16:creationId xmlns:a16="http://schemas.microsoft.com/office/drawing/2014/main" id="{3CB674C2-91C9-46E6-8AB4-E90ABF1CAFE0}"/>
              </a:ext>
            </a:extLst>
          </p:cNvPr>
          <p:cNvSpPr>
            <a:spLocks/>
          </p:cNvSpPr>
          <p:nvPr userDrawn="1"/>
        </p:nvSpPr>
        <p:spPr>
          <a:xfrm>
            <a:off x="10071105" y="896931"/>
            <a:ext cx="2124070" cy="59540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Responsible: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Name Lastname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yyyy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-MM-dd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hh:mm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A0A0A"/>
              </a:solidFill>
              <a:effectLst/>
              <a:uLnTx/>
              <a:uFillTx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yyyy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-MM-dd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hh:mm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5" r:id="rId2"/>
    <p:sldLayoutId id="2147483741" r:id="rId3"/>
    <p:sldLayoutId id="2147483765" r:id="rId4"/>
    <p:sldLayoutId id="2147483767" r:id="rId5"/>
    <p:sldLayoutId id="2147483743" r:id="rId6"/>
    <p:sldLayoutId id="2147483774" r:id="rId7"/>
    <p:sldLayoutId id="2147483745" r:id="rId8"/>
    <p:sldLayoutId id="2147483760" r:id="rId9"/>
    <p:sldLayoutId id="2147483768" r:id="rId10"/>
    <p:sldLayoutId id="2147483769" r:id="rId11"/>
    <p:sldLayoutId id="2147483770" r:id="rId12"/>
    <p:sldLayoutId id="2147483744" r:id="rId13"/>
    <p:sldLayoutId id="2147483757" r:id="rId14"/>
    <p:sldLayoutId id="2147483771" r:id="rId15"/>
    <p:sldLayoutId id="2147483763" r:id="rId16"/>
    <p:sldLayoutId id="2147483751" r:id="rId17"/>
    <p:sldLayoutId id="2147483756" r:id="rId18"/>
    <p:sldLayoutId id="2147483776" r:id="rId19"/>
    <p:sldLayoutId id="2147483740" r:id="rId20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1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>
          <a:schemeClr val="accent3"/>
        </a:buClr>
        <a:buSzPct val="80000"/>
        <a:buFontTx/>
        <a:buNone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accent3"/>
        </a:buClr>
        <a:buSzPct val="10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accent3"/>
        </a:buClr>
        <a:buSzPct val="100000"/>
        <a:buFont typeface="Arial" panose="020B0604020202020204" pitchFamily="34" charset="0"/>
        <a:buChar char="–"/>
        <a:defRPr lang="en-US" sz="180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accent3"/>
        </a:buClr>
        <a:buSzPct val="120000"/>
        <a:buFont typeface="Arial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accent3"/>
        </a:buClr>
        <a:buSzPct val="100000"/>
        <a:buFont typeface="Symbol" panose="05050102010706020507" pitchFamily="18" charset="2"/>
        <a:buChar char="-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4D551-1545-0005-D2BA-4EAEC23AA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 262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5905E4-6399-8A2A-D5D2-3257C12BC2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DE" dirty="0"/>
              <a:t>Building Workshop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CF1382-6B02-E6E2-1325-CFEEFEF46A3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0527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E364F66-459E-9D22-8CF0-4C32A2DEDD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3367589"/>
              </p:ext>
            </p:extLst>
          </p:nvPr>
        </p:nvGraphicFramePr>
        <p:xfrm>
          <a:off x="616253" y="1370520"/>
          <a:ext cx="11291496" cy="498348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193719">
                  <a:extLst>
                    <a:ext uri="{9D8B030D-6E8A-4147-A177-3AD203B41FA5}">
                      <a16:colId xmlns:a16="http://schemas.microsoft.com/office/drawing/2014/main" val="126432829"/>
                    </a:ext>
                  </a:extLst>
                </a:gridCol>
                <a:gridCol w="3724392">
                  <a:extLst>
                    <a:ext uri="{9D8B030D-6E8A-4147-A177-3AD203B41FA5}">
                      <a16:colId xmlns:a16="http://schemas.microsoft.com/office/drawing/2014/main" val="1449126097"/>
                    </a:ext>
                  </a:extLst>
                </a:gridCol>
                <a:gridCol w="2550511">
                  <a:extLst>
                    <a:ext uri="{9D8B030D-6E8A-4147-A177-3AD203B41FA5}">
                      <a16:colId xmlns:a16="http://schemas.microsoft.com/office/drawing/2014/main" val="2147602806"/>
                    </a:ext>
                  </a:extLst>
                </a:gridCol>
                <a:gridCol w="2822874">
                  <a:extLst>
                    <a:ext uri="{9D8B030D-6E8A-4147-A177-3AD203B41FA5}">
                      <a16:colId xmlns:a16="http://schemas.microsoft.com/office/drawing/2014/main" val="17637316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Substep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Owner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68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Prepare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Ready for final check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Volker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732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Prepare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Ready for final check</a:t>
                      </a:r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Missing GX_REVIEW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Volker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354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Curiculum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In-memory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other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Priya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692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tiering (NSE)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GX_EMPLOYEE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Volker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008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Multimodel</a:t>
                      </a:r>
                      <a:r>
                        <a:rPr lang="en-US" dirty="0"/>
                        <a:t> -  Spatial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Shivendu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484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Multimodel</a:t>
                      </a:r>
                      <a:r>
                        <a:rPr lang="en-US" dirty="0"/>
                        <a:t> - Graph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Abhishek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757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Multimodel</a:t>
                      </a:r>
                      <a:r>
                        <a:rPr lang="en-US" dirty="0"/>
                        <a:t> -  Document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Volker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74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 ML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Priya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15122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7255B38-4C1F-881E-A9D6-E0096078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Worktopics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287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39642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AGENDA" val="TOC TOCShowsSubsections Dividers 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heme/theme1.xml><?xml version="1.0" encoding="utf-8"?>
<a:theme xmlns:a="http://schemas.openxmlformats.org/drawingml/2006/main" name="SAP 2023 16x9 white">
  <a:themeElements>
    <a:clrScheme name="SAP Custom Colors">
      <a:dk1>
        <a:srgbClr val="000000"/>
      </a:dk1>
      <a:lt1>
        <a:srgbClr val="FFFFFF"/>
      </a:lt1>
      <a:dk2>
        <a:srgbClr val="999999"/>
      </a:dk2>
      <a:lt2>
        <a:srgbClr val="CCCCCC"/>
      </a:lt2>
      <a:accent1>
        <a:srgbClr val="008ED2"/>
      </a:accent1>
      <a:accent2>
        <a:srgbClr val="961E81"/>
      </a:accent2>
      <a:accent3>
        <a:srgbClr val="008ED2"/>
      </a:accent3>
      <a:accent4>
        <a:srgbClr val="4FB71C"/>
      </a:accent4>
      <a:accent5>
        <a:srgbClr val="EFAA00"/>
      </a:accent5>
      <a:accent6>
        <a:srgbClr val="0F45A6"/>
      </a:accent6>
      <a:hlink>
        <a:srgbClr val="008FD3"/>
      </a:hlink>
      <a:folHlink>
        <a:srgbClr val="008FD3"/>
      </a:folHlink>
    </a:clrScheme>
    <a:fontScheme name="SAP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fontAlgn="base"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defRPr sz="1800" kern="0" dirty="0" err="1" smtClean="0"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_L2_HANA_Cloud" id="{6910078C-402F-AD48-A762-E72CFEFB8452}" vid="{96E4F81C-94F7-3146-BF43-146C1296DF9A}"/>
    </a:ext>
  </a:extLst>
</a:theme>
</file>

<file path=ppt/theme/theme2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EE4E98EEA8694EBE3F1116E9401368" ma:contentTypeVersion="18" ma:contentTypeDescription="Create a new document." ma:contentTypeScope="" ma:versionID="3bb2525d2b39a35f6c9b5b26ae43f21f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xmlns:ns3="c40a7d2d-fb7c-4168-976d-8bcaffabe9c2" xmlns:ns4="337fa530-bd6c-44a6-9a4d-4c5fd37f5042" targetNamespace="http://schemas.microsoft.com/office/2006/metadata/properties" ma:root="true" ma:fieldsID="3136103c13474887fb527dad7329d3ad" ns1:_="" ns2:_="" ns3:_="" ns4:_="">
    <xsd:import namespace="http://schemas.microsoft.com/sharepoint/v3"/>
    <xsd:import namespace="http://schemas.microsoft.com/sharepoint/v3/fields"/>
    <xsd:import namespace="c40a7d2d-fb7c-4168-976d-8bcaffabe9c2"/>
    <xsd:import namespace="337fa530-bd6c-44a6-9a4d-4c5fd37f5042"/>
    <xsd:element name="properties">
      <xsd:complexType>
        <xsd:sequence>
          <xsd:element name="documentManagement">
            <xsd:complexType>
              <xsd:all>
                <xsd:element ref="ns2:Description" minOccurs="0"/>
                <xsd:element ref="ns1:Comment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4:SharedWithUsers" minOccurs="0"/>
                <xsd:element ref="ns4:SharedWithDetails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Comments" ma:index="9" nillable="true" ma:displayName="Comments" ma:internalName="Comments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Description" ma:index="8" nillable="true" ma:displayName="Description" ma:internalName="Description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0a7d2d-fb7c-4168-976d-8bcaffabe9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2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4" nillable="true" ma:taxonomy="true" ma:internalName="lcf76f155ced4ddcb4097134ff3c332f" ma:taxonomyFieldName="MediaServiceImageTags" ma:displayName="Image Tags" ma:readOnly="false" ma:fieldId="{5cf76f15-5ced-4ddc-b409-7134ff3c332f}" ma:taxonomyMulti="true" ma:sspId="c7b3fb9d-ee0a-40a8-bd42-4026b75186d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7fa530-bd6c-44a6-9a4d-4c5fd37f5042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0eeaa649-5682-4c94-85fd-1db5c6e4fb81}" ma:internalName="TaxCatchAll" ma:showField="CatchAllData" ma:web="337fa530-bd6c-44a6-9a4d-4c5fd37f504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40a7d2d-fb7c-4168-976d-8bcaffabe9c2">
      <Terms xmlns="http://schemas.microsoft.com/office/infopath/2007/PartnerControls"/>
    </lcf76f155ced4ddcb4097134ff3c332f>
    <TaxCatchAll xmlns="337fa530-bd6c-44a6-9a4d-4c5fd37f5042" xsi:nil="true"/>
    <Comments xmlns="http://schemas.microsoft.com/sharepoint/v3" xsi:nil="true"/>
  </documentManagement>
</p:properties>
</file>

<file path=customXml/item4.xml><?xml version="1.0" encoding="utf-8"?>
<TemplafyTemplateConfiguration><![CDATA[{"elementsMetadata":[{"elementConfiguration":{"binding":"{{DataSources.Classification[Form.Classification.Name].Display}}","type":"text","disableUpdates":false},"type":"shape","id":"291aa464-4454-4102-9fb7-73eab8aad0a3"},{"elementConfiguration":{"binding":"{{ DataSources.Classification[Form.Classification.Name].Display}}","type":"text","disableUpdates":false},"type":"shape","id":"7c5d5447-792d-4f9f-959e-2ea732628aed"},{"elementConfiguration":{"binding":"{{ DataSources.Classification[Form.Classification.Name].Display}}","type":"text","disableUpdates":false},"type":"shape","id":"f5bf2830-7db4-49e6-9ff0-8ccb45af1706"},{"elementConfiguration":{"image":"{{Form.SAPLogo.LogoBlack}}","type":"image","disableUpdates":false},"type":"shape","id":"6c8f2d61-aa79-4b3e-b930-ee5cbb1ba9ae"},{"elementConfiguration":{"image":"{{Form.SAPLogo.SubbrandBlack}}","visibility":"{{IfElse(Equals(Form.SAPLogo.HideSubBrandShape, \"Yes\"), VisibilityType.Hidden, VisibilityType.Visible)}}","type":"image","disableUpdates":false},"type":"shape","id":"54e2e361-0fa2-4c8e-b556-1f5f034bf799"},{"elementConfiguration":{"binding":"{{DataSources.Classification[Form.Classification.Name].Display}}","type":"text","disableUpdates":false},"type":"shape","id":"0ea05fcf-f45a-41cb-bdc3-a7205146622d"},{"elementConfiguration":{"image":"{{Form.SAPLogo.LogoBlack}}","type":"image","disableUpdates":false},"type":"shape","id":"79b5075a-dcaa-4df0-b743-ce449da4126a"},{"elementConfiguration":{"binding":"{{DataSources.Classification[Form.Classification.Name].Display}}","type":"text","disableUpdates":false},"type":"shape","id":"f4ec719e-5cad-4e46-98ca-566e0cbb2406"},{"elementConfiguration":{"image":"{{Form.SAPLogo.SubbrandBlack}}","visibility":"{{IfElse(Equals(Form.SAPLogo.HideSubBrandShape, \"Yes\"), VisibilityType.Hidden, VisibilityType.Visible)}}","type":"image","disableUpdates":false},"type":"shape","id":"6e4095aa-be21-4356-a03b-52985ea47d2f"},{"elementConfiguration":{"binding":"{{DataSources.Classification[Form.Classification.Name].Display}}","type":"text","disableUpdates":false},"type":"shape","id":"b559baa8-d1f9-48f6-8d04-4d33f80e99c9"},{"elementConfiguration":{"image":"{{Form.SAPLogo.SubbrandBlack}}","visibility":"{{IfElse(Equals(Form.SAPLogo.HideSubBrandShape, \"Yes\"), VisibilityType.Hidden, VisibilityType.Visible)}}","type":"image","disableUpdates":false},"type":"shape","id":"7e7b580d-d5c8-42b0-925f-26c51f99fc5a"},{"elementConfiguration":{"image":"{{Form.SAPLogo.LogoBlack}}","type":"image","disableUpdates":false},"type":"shape","id":"821afcf4-de45-47bc-be23-37de983e3e2b"},{"elementConfiguration":{"binding":"{{DataSources.PPTCopyRight[\"Slide 5 copyright\"].CopyrightMessage}}","visibility":"","type":"text","disableUpdates":false},"type":"shape","id":"dec6426f-7e1b-45f1-9d3e-34f9971a4973"},{"elementConfiguration":{"image":"{{Form.SAPLogo.LogoWhite}}","type":"image","disableUpdates":false},"type":"shape","id":"6b9d7a4d-4a5a-40b6-8524-366bb0e273ee"},{"elementConfiguration":{"binding":"{{DataSources.Classification[Form.Classification.Name].Display}}","type":"text","disableUpdates":false},"type":"shape","id":"f2b666db-e6cd-4d88-8090-decd3ac8e33a"},{"elementConfiguration":{"image":"{{Form.SAPLogo.SubbrandWhite}}","visibility":"{{IfElse(Equals(Form.SAPLogo.HideSubBrandShape, \"Yes\"), VisibilityType.Hidden, VisibilityType.Visible)}}","type":"image","disableUpdates":false},"type":"shape","id":"f2501128-7b1a-4e66-bc26-cb064681a8c1"},{"elementConfiguration":{"image":"{{Form.SAPLogo.LogoWhite}}","type":"image","disableUpdates":false},"type":"shape","id":"7108037b-69b9-4596-a058-2454214a33e0"},{"elementConfiguration":{"image":"{{Form.SAPLogo.SubbrandWhite}}","visibility":"{{IfElse(Equals(Form.SAPLogo.HideSubBrandShape, \"Yes\"), VisibilityType.Hidden, VisibilityType.Visible)}}","type":"image","disableUpdates":false},"type":"shape","id":"e2d767f8-b1dc-4e00-8062-c32eae449f14"},{"elementConfiguration":{"binding":"{{DataSources.Classification[Form.Classification.Name].Display}}","type":"text","disableUpdates":false},"type":"shape","id":"6c3b3703-8e19-4fe7-af53-3d86ffea26e4"},{"elementConfiguration":{"image":"{{Form.SAPLogo.SubbrandWhite}}","visibility":"{{IfElse(Equals(Form.SAPLogo.HideSubBrandShape, \"Yes\"), VisibilityType.Hidden, VisibilityType.Visible)}}","type":"image","disableUpdates":false},"type":"shape","id":"fff4d1a2-5661-418c-a541-cf71f3113a3a"},{"elementConfiguration":{"binding":"{{DataSources.PPTCopyRight[\"Slide 5 copyright\"].CopyrightMessage}}","visibility":"","type":"text","disableUpdates":false},"type":"shape","id":"2eb9b139-9ac5-4ac5-977f-95d613c7f262"},{"elementConfiguration":{"image":"{{Form.SAPLogo.LogoWhite}}","type":"image","disableUpdates":false},"type":"shape","id":"b49c8488-ac56-44f6-8566-51370a28cd47"},{"elementConfiguration":{"binding":"{{StringJoin(\", \", Form.SpeakerName,\"SAP\")}}","type":"text","disableUpdates":false},"type":"shape","id":"03f866da-1252-4bf1-8448-ca12f882e403"},{"elementConfiguration":{"binding":"{{FormatDateTime(Form.Date,\"MMMM dd, yyyy\",\"en-US\")}}","type":"text","disableUpdates":false},"type":"shape","id":"849758eb-b373-4bc2-80d1-a327d805693a"},{"elementConfiguration":{"binding":"{{Form.SpeakerName}}","type":"text","disableUpdates":false},"type":"shape","id":"2353d0e6-3224-44d2-9137-f47a8d9ba6d2"},{"elementConfiguration":{"binding":"{{Form.Email}}","type":"text","disableUpdates":false},"type":"shape","id":"5a1dae37-27dd-4ccd-b33a-386cc19ec09b"},{"elementConfiguration":{"binding":"{{StringJoin(\", \", Form.SpeakerName,\"SAP\")}}","type":"text","disableUpdates":false},"type":"shape","id":"aba3f947-1b6d-4482-8c00-ce3fa0dadf99"},{"elementConfiguration":{"binding":"{{FormatDateTime(Form.Date,\"MMMM dd, yyyy\",\"en-US\")}}","type":"text","disableUpdates":false},"type":"shape","id":"5767a055-d8a9-4201-a0a4-2b3d0b3f6719"}],"transformationConfigurations":[],"templateName":"White Template","templateDescription":"","enableDocumentContentUpdater":true,"version":"2.0"}]]></TemplafyTemplateConfiguration>
</file>

<file path=customXml/item5.xml><?xml version="1.0" encoding="utf-8"?>
<TemplafyFormConfiguration><![CDATA[{"formFields":[{"distinct":false,"hideIfNoUserInteractionRequired":false,"required":true,"autoSelectFirstOption":false,"shareValue":false,"type":"dropDown","dataSourceName":"PPTSubBrandLogos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YvFCCJr4i9NpRnrWPXVTMQFUGzuS1IzMqMdk8FuaIpA="},{"name":"Classification","value":"bNSU3Pw4Gyc4shCtJaykrx0wvtlxo5J8zr5MhVcSZRA="}]}]]></TemplafyFormConfiguration>
</file>

<file path=customXml/itemProps1.xml><?xml version="1.0" encoding="utf-8"?>
<ds:datastoreItem xmlns:ds="http://schemas.openxmlformats.org/officeDocument/2006/customXml" ds:itemID="{ABCC7E61-D8F8-4FAE-93AC-7B9A010CE0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c40a7d2d-fb7c-4168-976d-8bcaffabe9c2"/>
    <ds:schemaRef ds:uri="337fa530-bd6c-44a6-9a4d-4c5fd37f50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422F45-04DB-421D-8796-270006657806}">
  <ds:schemaRefs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47fc58d8-9f4b-4bc8-b278-c3cb6f298023"/>
    <ds:schemaRef ds:uri="0e00d59e-b0d2-4e67-be34-67e465b0fbed"/>
    <ds:schemaRef ds:uri="http://purl.org/dc/terms/"/>
    <ds:schemaRef ds:uri="c40a7d2d-fb7c-4168-976d-8bcaffabe9c2"/>
    <ds:schemaRef ds:uri="337fa530-bd6c-44a6-9a4d-4c5fd37f5042"/>
    <ds:schemaRef ds:uri="http://schemas.microsoft.com/sharepoint/v3"/>
  </ds:schemaRefs>
</ds:datastoreItem>
</file>

<file path=customXml/itemProps4.xml><?xml version="1.0" encoding="utf-8"?>
<ds:datastoreItem xmlns:ds="http://schemas.openxmlformats.org/officeDocument/2006/customXml" ds:itemID="{626BBCBB-1894-4E66-BA48-9E91CE3ACBA0}">
  <ds:schemaRefs/>
</ds:datastoreItem>
</file>

<file path=customXml/itemProps5.xml><?xml version="1.0" encoding="utf-8"?>
<ds:datastoreItem xmlns:ds="http://schemas.openxmlformats.org/officeDocument/2006/customXml" ds:itemID="{CC49FFC8-2FF3-4057-96F0-3BCD1A4F0351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SAP 2023 16x9 white</Template>
  <TotalTime>70</TotalTime>
  <Words>59</Words>
  <Application>Microsoft Macintosh PowerPoint</Application>
  <PresentationFormat>Custom</PresentationFormat>
  <Paragraphs>29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Courier New</vt:lpstr>
      <vt:lpstr>Symbol</vt:lpstr>
      <vt:lpstr>Wingdings</vt:lpstr>
      <vt:lpstr>Wingdings</vt:lpstr>
      <vt:lpstr>SAP 2023 16x9 white</vt:lpstr>
      <vt:lpstr>DA 262</vt:lpstr>
      <vt:lpstr>Worktopics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 262</dc:title>
  <dc:subject/>
  <dc:creator>Saggau, Volker</dc:creator>
  <cp:keywords>2023/16:9/white</cp:keywords>
  <dc:description/>
  <cp:lastModifiedBy>Saggau, Volker</cp:lastModifiedBy>
  <cp:revision>1</cp:revision>
  <dcterms:created xsi:type="dcterms:W3CDTF">2023-10-04T06:46:03Z</dcterms:created>
  <dcterms:modified xsi:type="dcterms:W3CDTF">2023-10-04T07:56:57Z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1101452479</vt:i4>
  </property>
  <property fmtid="{D5CDD505-2E9C-101B-9397-08002B2CF9AE}" pid="3" name="_NewReviewCycle">
    <vt:lpwstr/>
  </property>
  <property fmtid="{D5CDD505-2E9C-101B-9397-08002B2CF9AE}" pid="4" name="_EmailSubject">
    <vt:lpwstr>SAP - PPT Exploration (Updated)</vt:lpwstr>
  </property>
  <property fmtid="{D5CDD505-2E9C-101B-9397-08002B2CF9AE}" pid="5" name="_AuthorEmail">
    <vt:lpwstr>heidi.bitz@sap.com</vt:lpwstr>
  </property>
  <property fmtid="{D5CDD505-2E9C-101B-9397-08002B2CF9AE}" pid="6" name="_AuthorEmailDisplayName">
    <vt:lpwstr>Bitz, Heidi</vt:lpwstr>
  </property>
  <property fmtid="{D5CDD505-2E9C-101B-9397-08002B2CF9AE}" pid="7" name="_PreviousAdHocReviewCycleID">
    <vt:i4>1357826825</vt:i4>
  </property>
  <property fmtid="{D5CDD505-2E9C-101B-9397-08002B2CF9AE}" pid="8" name="ContentTypeId">
    <vt:lpwstr>0x010100EAEE4E98EEA8694EBE3F1116E9401368</vt:lpwstr>
  </property>
  <property fmtid="{D5CDD505-2E9C-101B-9397-08002B2CF9AE}" pid="9" name="TemplafyTimeStamp">
    <vt:lpwstr>2023-05-04T06:58:49</vt:lpwstr>
  </property>
  <property fmtid="{D5CDD505-2E9C-101B-9397-08002B2CF9AE}" pid="10" name="TemplafyTenantId">
    <vt:lpwstr>sap</vt:lpwstr>
  </property>
  <property fmtid="{D5CDD505-2E9C-101B-9397-08002B2CF9AE}" pid="11" name="TemplafyTemplateId">
    <vt:lpwstr>638061059767388529</vt:lpwstr>
  </property>
  <property fmtid="{D5CDD505-2E9C-101B-9397-08002B2CF9AE}" pid="12" name="TemplafyUserProfileId">
    <vt:lpwstr>637862324307920828</vt:lpwstr>
  </property>
  <property fmtid="{D5CDD505-2E9C-101B-9397-08002B2CF9AE}" pid="13" name="TemplafyLanguageCode">
    <vt:lpwstr>en-US</vt:lpwstr>
  </property>
  <property fmtid="{D5CDD505-2E9C-101B-9397-08002B2CF9AE}" pid="14" name="TemplafyFromBlank">
    <vt:bool>false</vt:bool>
  </property>
</Properties>
</file>

<file path=docProps/thumbnail.jpeg>
</file>